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33"/>
  </p:notesMasterIdLst>
  <p:handoutMasterIdLst>
    <p:handoutMasterId r:id="rId34"/>
  </p:handoutMasterIdLst>
  <p:sldIdLst>
    <p:sldId id="256" r:id="rId2"/>
    <p:sldId id="292" r:id="rId3"/>
    <p:sldId id="271" r:id="rId4"/>
    <p:sldId id="294" r:id="rId5"/>
    <p:sldId id="295" r:id="rId6"/>
    <p:sldId id="297" r:id="rId7"/>
    <p:sldId id="299" r:id="rId8"/>
    <p:sldId id="300" r:id="rId9"/>
    <p:sldId id="337" r:id="rId10"/>
    <p:sldId id="307" r:id="rId11"/>
    <p:sldId id="306" r:id="rId12"/>
    <p:sldId id="309" r:id="rId13"/>
    <p:sldId id="334" r:id="rId14"/>
    <p:sldId id="335" r:id="rId15"/>
    <p:sldId id="332" r:id="rId16"/>
    <p:sldId id="313" r:id="rId17"/>
    <p:sldId id="315" r:id="rId18"/>
    <p:sldId id="336" r:id="rId19"/>
    <p:sldId id="316" r:id="rId20"/>
    <p:sldId id="319" r:id="rId21"/>
    <p:sldId id="320" r:id="rId22"/>
    <p:sldId id="321" r:id="rId23"/>
    <p:sldId id="322" r:id="rId24"/>
    <p:sldId id="333" r:id="rId25"/>
    <p:sldId id="325" r:id="rId26"/>
    <p:sldId id="326" r:id="rId27"/>
    <p:sldId id="329" r:id="rId28"/>
    <p:sldId id="328" r:id="rId29"/>
    <p:sldId id="330" r:id="rId30"/>
    <p:sldId id="331" r:id="rId31"/>
    <p:sldId id="298" r:id="rId32"/>
  </p:sldIdLst>
  <p:sldSz cx="9144000" cy="6858000" type="screen4x3"/>
  <p:notesSz cx="6743700" cy="98806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D7DFE5"/>
    <a:srgbClr val="94ABBA"/>
    <a:srgbClr val="618197"/>
    <a:srgbClr val="393939"/>
    <a:srgbClr val="DEE5EA"/>
    <a:srgbClr val="BECBD5"/>
    <a:srgbClr val="EFF2F5"/>
    <a:srgbClr val="CC33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1" autoAdjust="0"/>
    <p:restoredTop sz="90929"/>
  </p:normalViewPr>
  <p:slideViewPr>
    <p:cSldViewPr>
      <p:cViewPr varScale="1">
        <p:scale>
          <a:sx n="79" d="100"/>
          <a:sy n="79" d="100"/>
        </p:scale>
        <p:origin x="738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25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84" tIns="45792" rIns="91584" bIns="45792" numCol="1" anchor="t" anchorCtr="0" compatLnSpc="1">
            <a:prstTxWarp prst="textNoShape">
              <a:avLst/>
            </a:prstTxWarp>
          </a:bodyPr>
          <a:lstStyle>
            <a:lvl1pPr algn="l" defTabSz="915824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de-DE" altLang="de-DE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21113" y="0"/>
            <a:ext cx="2922587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84" tIns="45792" rIns="91584" bIns="45792" numCol="1" anchor="t" anchorCtr="0" compatLnSpc="1">
            <a:prstTxWarp prst="textNoShape">
              <a:avLst/>
            </a:prstTxWarp>
          </a:bodyPr>
          <a:lstStyle>
            <a:lvl1pPr algn="r" defTabSz="915824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de-DE" altLang="de-DE" dirty="0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8475"/>
            <a:ext cx="29225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84" tIns="45792" rIns="91584" bIns="45792" numCol="1" anchor="b" anchorCtr="0" compatLnSpc="1">
            <a:prstTxWarp prst="textNoShape">
              <a:avLst/>
            </a:prstTxWarp>
          </a:bodyPr>
          <a:lstStyle>
            <a:lvl1pPr algn="l" defTabSz="915824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de-DE" altLang="de-DE" dirty="0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1113" y="9388475"/>
            <a:ext cx="2922587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84" tIns="45792" rIns="91584" bIns="45792" numCol="1" anchor="b" anchorCtr="0" compatLnSpc="1">
            <a:prstTxWarp prst="textNoShape">
              <a:avLst/>
            </a:prstTxWarp>
          </a:bodyPr>
          <a:lstStyle>
            <a:lvl1pPr algn="r" defTabSz="915824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93E5EC59-59BD-4892-874A-1607B47F9EE1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2923060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3713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l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21113" y="0"/>
            <a:ext cx="2921000" cy="493713"/>
          </a:xfrm>
          <a:prstGeom prst="rect">
            <a:avLst/>
          </a:prstGeom>
        </p:spPr>
        <p:txBody>
          <a:bodyPr vert="horz" lIns="92546" tIns="46273" rIns="92546" bIns="46273" rtlCol="0"/>
          <a:lstStyle>
            <a:lvl1pPr algn="r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680EDE27-0313-499E-B1EA-6CA620278429}" type="datetimeFigureOut">
              <a:rPr lang="de-DE"/>
              <a:pPr>
                <a:defRPr/>
              </a:pPr>
              <a:t>26.07.2022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46" tIns="46273" rIns="92546" bIns="46273" rtlCol="0" anchor="ctr"/>
          <a:lstStyle/>
          <a:p>
            <a:pPr lvl="0"/>
            <a:endParaRPr lang="de-DE" noProof="0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4688" y="4694238"/>
            <a:ext cx="5394325" cy="4445000"/>
          </a:xfrm>
          <a:prstGeom prst="rect">
            <a:avLst/>
          </a:prstGeom>
        </p:spPr>
        <p:txBody>
          <a:bodyPr vert="horz" lIns="92546" tIns="46273" rIns="92546" bIns="46273" rtlCol="0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85300"/>
            <a:ext cx="2921000" cy="493713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l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21113" y="9385300"/>
            <a:ext cx="2921000" cy="493713"/>
          </a:xfrm>
          <a:prstGeom prst="rect">
            <a:avLst/>
          </a:prstGeom>
        </p:spPr>
        <p:txBody>
          <a:bodyPr vert="horz" lIns="92546" tIns="46273" rIns="92546" bIns="46273" rtlCol="0" anchor="b"/>
          <a:lstStyle>
            <a:lvl1pPr algn="r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84D0954B-60DE-4B83-9B59-10C5A3502EB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08036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2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1251997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3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2675954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4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4034093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5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1681780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6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1991875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7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1654546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8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140913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9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4029278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10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3527465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11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423933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12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30256600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13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20239148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14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21116152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15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28724205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16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22287239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17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9702624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18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9243083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19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25094781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20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21375316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21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9108015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22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38182896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23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33596648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24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17687243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25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40829238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26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41994876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27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24312139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28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42637823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29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15863635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940" indent="-289208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6830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9562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2295" indent="-231366" algn="ctr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5027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7759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70491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33223" indent="-231366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95B7485F-9FD4-4BDE-96E1-D5D8D17CF45B}" type="slidenum">
              <a:rPr lang="de-DE" altLang="de-DE" sz="1200" smtClean="0"/>
              <a:pPr algn="r" eaLnBrk="1" hangingPunct="1">
                <a:defRPr/>
              </a:pPr>
              <a:t>30</a:t>
            </a:fld>
            <a:endParaRPr lang="de-DE" alt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442217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/>
          <p:cNvSpPr/>
          <p:nvPr userDrawn="1"/>
        </p:nvSpPr>
        <p:spPr>
          <a:xfrm rot="5400000">
            <a:off x="-2791913" y="2782666"/>
            <a:ext cx="6867250" cy="1283422"/>
          </a:xfrm>
          <a:prstGeom prst="rect">
            <a:avLst/>
          </a:prstGeom>
          <a:solidFill>
            <a:srgbClr val="6181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 dirty="0"/>
          </a:p>
        </p:txBody>
      </p:sp>
      <p:cxnSp>
        <p:nvCxnSpPr>
          <p:cNvPr id="21" name="Gerade Verbindung 20"/>
          <p:cNvCxnSpPr/>
          <p:nvPr userDrawn="1"/>
        </p:nvCxnSpPr>
        <p:spPr>
          <a:xfrm>
            <a:off x="1283424" y="-1227"/>
            <a:ext cx="7390" cy="6856326"/>
          </a:xfrm>
          <a:prstGeom prst="line">
            <a:avLst/>
          </a:prstGeom>
          <a:ln w="25400" cmpd="sng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hteck 21"/>
          <p:cNvSpPr/>
          <p:nvPr userDrawn="1"/>
        </p:nvSpPr>
        <p:spPr>
          <a:xfrm rot="10800000">
            <a:off x="-1" y="4509120"/>
            <a:ext cx="9163157" cy="1390650"/>
          </a:xfrm>
          <a:prstGeom prst="rect">
            <a:avLst/>
          </a:prstGeom>
          <a:solidFill>
            <a:srgbClr val="BECBD5"/>
          </a:solidFill>
          <a:ln>
            <a:solidFill>
              <a:srgbClr val="6181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 dirty="0"/>
          </a:p>
        </p:txBody>
      </p:sp>
      <p:sp>
        <p:nvSpPr>
          <p:cNvPr id="23" name="Text Box 21"/>
          <p:cNvSpPr txBox="1">
            <a:spLocks noChangeArrowheads="1"/>
          </p:cNvSpPr>
          <p:nvPr userDrawn="1"/>
        </p:nvSpPr>
        <p:spPr bwMode="auto">
          <a:xfrm>
            <a:off x="5940152" y="2996952"/>
            <a:ext cx="3193744" cy="1507311"/>
          </a:xfrm>
          <a:prstGeom prst="rect">
            <a:avLst/>
          </a:prstGeom>
          <a:solidFill>
            <a:srgbClr val="FFFFFF"/>
          </a:solidFill>
          <a:ln w="25400" cap="rnd">
            <a:gradFill flip="none" rotWithShape="1">
              <a:gsLst>
                <a:gs pos="0">
                  <a:srgbClr val="618197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endParaRPr lang="de-DE" altLang="de-DE" sz="1000" dirty="0">
              <a:latin typeface="+mn-lt"/>
              <a:cs typeface="+mn-cs"/>
            </a:endParaRPr>
          </a:p>
          <a:p>
            <a:pPr eaLnBrk="0" hangingPunct="0">
              <a:defRPr/>
            </a:pPr>
            <a:endParaRPr lang="de-DE" altLang="de-DE" sz="1000" dirty="0">
              <a:solidFill>
                <a:srgbClr val="000080"/>
              </a:solidFill>
              <a:latin typeface="+mn-lt"/>
              <a:cs typeface="Times New Roman" charset="0"/>
            </a:endParaRPr>
          </a:p>
          <a:p>
            <a:pPr eaLnBrk="0" hangingPunct="0">
              <a:defRPr/>
            </a:pPr>
            <a:endParaRPr lang="de-DE" altLang="de-DE" sz="1200" dirty="0" smtClean="0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Tahoma" pitchFamily="34" charset="0"/>
            </a:endParaRPr>
          </a:p>
          <a:p>
            <a:pPr eaLnBrk="0" hangingPunct="0">
              <a:defRPr/>
            </a:pPr>
            <a:endParaRPr lang="de-DE" altLang="de-DE" sz="1200" dirty="0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Tahoma" pitchFamily="34" charset="0"/>
            </a:endParaRPr>
          </a:p>
          <a:p>
            <a:pPr eaLnBrk="0" hangingPunct="0">
              <a:defRPr/>
            </a:pPr>
            <a:endParaRPr lang="de-DE" altLang="de-DE" sz="1200" dirty="0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Tahoma" pitchFamily="34" charset="0"/>
            </a:endParaRPr>
          </a:p>
          <a:p>
            <a:pPr eaLnBrk="0" hangingPunct="0">
              <a:defRPr/>
            </a:pPr>
            <a:endParaRPr lang="de-DE" altLang="de-DE" sz="1200" dirty="0">
              <a:solidFill>
                <a:srgbClr val="39393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Times New Roman" charset="0"/>
            </a:endParaRPr>
          </a:p>
        </p:txBody>
      </p:sp>
      <p:sp>
        <p:nvSpPr>
          <p:cNvPr id="24" name="Rectangle 24"/>
          <p:cNvSpPr>
            <a:spLocks noChangeArrowheads="1"/>
          </p:cNvSpPr>
          <p:nvPr userDrawn="1"/>
        </p:nvSpPr>
        <p:spPr bwMode="auto">
          <a:xfrm>
            <a:off x="4047379" y="373115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2400" dirty="0">
              <a:latin typeface="Times New Roman" pitchFamily="18" charset="0"/>
            </a:endParaRPr>
          </a:p>
        </p:txBody>
      </p:sp>
      <p:sp>
        <p:nvSpPr>
          <p:cNvPr id="26" name="Rectangle 28"/>
          <p:cNvSpPr>
            <a:spLocks noChangeArrowheads="1"/>
          </p:cNvSpPr>
          <p:nvPr userDrawn="1"/>
        </p:nvSpPr>
        <p:spPr bwMode="auto">
          <a:xfrm>
            <a:off x="4623642" y="381211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2400" dirty="0">
              <a:latin typeface="Times New Roman" pitchFamily="18" charset="0"/>
            </a:endParaRPr>
          </a:p>
        </p:txBody>
      </p:sp>
      <p:sp>
        <p:nvSpPr>
          <p:cNvPr id="29" name="Textfeld 28"/>
          <p:cNvSpPr txBox="1"/>
          <p:nvPr userDrawn="1"/>
        </p:nvSpPr>
        <p:spPr>
          <a:xfrm>
            <a:off x="7452506" y="3857932"/>
            <a:ext cx="1691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hangingPunct="0">
              <a:defRPr/>
            </a:pPr>
            <a:r>
              <a:rPr lang="de-DE" altLang="de-DE" sz="1200" dirty="0" smtClean="0">
                <a:solidFill>
                  <a:srgbClr val="3939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Times New Roman" charset="0"/>
              </a:rPr>
              <a:t>fax</a:t>
            </a:r>
            <a:r>
              <a:rPr lang="de-DE" altLang="de-DE" sz="1200" dirty="0">
                <a:solidFill>
                  <a:srgbClr val="3939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Times New Roman" charset="0"/>
              </a:rPr>
              <a:t>: </a:t>
            </a:r>
            <a:r>
              <a:rPr lang="de-DE" altLang="de-DE" sz="1200" baseline="0" dirty="0" smtClean="0">
                <a:solidFill>
                  <a:srgbClr val="3939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Times New Roman" charset="0"/>
              </a:rPr>
              <a:t> </a:t>
            </a:r>
            <a:r>
              <a:rPr lang="de-DE" altLang="de-DE" sz="1200" dirty="0" smtClean="0">
                <a:solidFill>
                  <a:srgbClr val="3939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Times New Roman" charset="0"/>
              </a:rPr>
              <a:t>08071/510311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9393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/>
                <a:ea typeface="+mn-ea"/>
                <a:cs typeface="Times New Roman" charset="0"/>
              </a:rPr>
              <a:t>mail: info@saws.de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9393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/>
                <a:ea typeface="+mn-ea"/>
                <a:cs typeface="Times New Roman" charset="0"/>
              </a:rPr>
              <a:t>internet</a:t>
            </a:r>
            <a:r>
              <a:rPr kumimoji="0" lang="de-DE" alt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9393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/>
                <a:ea typeface="+mn-ea"/>
                <a:cs typeface="Times New Roman" charset="0"/>
              </a:rPr>
              <a:t>: www.saws.de</a:t>
            </a:r>
          </a:p>
        </p:txBody>
      </p:sp>
      <p:pic>
        <p:nvPicPr>
          <p:cNvPr id="32" name="Picture 2" descr="P:\4__SAWS\Redesign Homepage\Layout\logos_neu_saws\logo-vorlagen\logo-saws-engineering-400-200_vorlage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242" y="3073449"/>
            <a:ext cx="1593304" cy="796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8" name="Gerade Verbindung 27"/>
          <p:cNvCxnSpPr/>
          <p:nvPr userDrawn="1"/>
        </p:nvCxnSpPr>
        <p:spPr>
          <a:xfrm flipH="1">
            <a:off x="6012160" y="3867716"/>
            <a:ext cx="3013813" cy="4762"/>
          </a:xfrm>
          <a:prstGeom prst="line">
            <a:avLst/>
          </a:prstGeom>
          <a:ln w="15875" cmpd="sng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 userDrawn="1"/>
        </p:nvSpPr>
        <p:spPr>
          <a:xfrm>
            <a:off x="5940152" y="3857931"/>
            <a:ext cx="1691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hangingPunct="0">
              <a:defRPr/>
            </a:pPr>
            <a:r>
              <a:rPr lang="de-DE" altLang="de-DE" sz="1200" dirty="0">
                <a:solidFill>
                  <a:srgbClr val="3939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Tahoma" pitchFamily="34" charset="0"/>
              </a:rPr>
              <a:t>Hauptstraße 29</a:t>
            </a:r>
            <a:endParaRPr lang="de-DE" altLang="de-DE" sz="1200" dirty="0">
              <a:solidFill>
                <a:srgbClr val="3939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Times New Roman" charset="0"/>
            </a:endParaRPr>
          </a:p>
          <a:p>
            <a:pPr lvl="0" eaLnBrk="0" hangingPunct="0">
              <a:defRPr/>
            </a:pPr>
            <a:r>
              <a:rPr lang="de-DE" altLang="de-DE" sz="1200" dirty="0">
                <a:solidFill>
                  <a:srgbClr val="3939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Times New Roman" charset="0"/>
              </a:rPr>
              <a:t>83533 </a:t>
            </a:r>
            <a:r>
              <a:rPr lang="de-DE" altLang="de-DE" sz="1200" dirty="0" err="1" smtClean="0">
                <a:solidFill>
                  <a:srgbClr val="3939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Times New Roman" charset="0"/>
              </a:rPr>
              <a:t>Edling</a:t>
            </a:r>
            <a:endParaRPr lang="de-DE" altLang="de-DE" sz="1200" dirty="0" smtClean="0">
              <a:solidFill>
                <a:srgbClr val="3939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Times New Roman" charset="0"/>
            </a:endParaRPr>
          </a:p>
          <a:p>
            <a:pPr lvl="0" eaLnBrk="0" hangingPunct="0">
              <a:defRPr/>
            </a:pPr>
            <a:r>
              <a:rPr lang="de-DE" altLang="de-DE" sz="1200" dirty="0" err="1" smtClean="0">
                <a:solidFill>
                  <a:srgbClr val="3939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Times New Roman" charset="0"/>
              </a:rPr>
              <a:t>fon</a:t>
            </a:r>
            <a:r>
              <a:rPr lang="de-DE" altLang="de-DE" sz="1200" dirty="0" smtClean="0">
                <a:solidFill>
                  <a:srgbClr val="3939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Times New Roman" charset="0"/>
              </a:rPr>
              <a:t>:</a:t>
            </a:r>
            <a:r>
              <a:rPr lang="de-DE" altLang="de-DE" sz="1200" baseline="0" dirty="0" smtClean="0">
                <a:solidFill>
                  <a:srgbClr val="3939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Times New Roman" charset="0"/>
              </a:rPr>
              <a:t> </a:t>
            </a:r>
            <a:r>
              <a:rPr lang="de-DE" altLang="de-DE" sz="1200" dirty="0" smtClean="0">
                <a:solidFill>
                  <a:srgbClr val="3939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Times New Roman" charset="0"/>
              </a:rPr>
              <a:t>08071/510312</a:t>
            </a:r>
            <a:endParaRPr lang="de-DE" altLang="de-DE" sz="1200" dirty="0">
              <a:solidFill>
                <a:srgbClr val="3939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183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6413500"/>
            <a:ext cx="9144000" cy="444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9" name="Text Box 8"/>
          <p:cNvSpPr txBox="1">
            <a:spLocks noChangeArrowheads="1"/>
          </p:cNvSpPr>
          <p:nvPr userDrawn="1"/>
        </p:nvSpPr>
        <p:spPr bwMode="auto">
          <a:xfrm>
            <a:off x="533400" y="3962400"/>
            <a:ext cx="81534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© SAWS GmbH &amp; Co. KG</a:t>
            </a:r>
          </a:p>
          <a:p>
            <a:pPr>
              <a:spcBef>
                <a:spcPct val="50000"/>
              </a:spcBef>
              <a:defRPr/>
            </a:pPr>
            <a:r>
              <a:rPr lang="de-DE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 </a:t>
            </a:r>
          </a:p>
          <a:p>
            <a:pPr algn="just">
              <a:spcBef>
                <a:spcPct val="50000"/>
              </a:spcBef>
              <a:defRPr/>
            </a:pPr>
            <a:r>
              <a:rPr lang="de-DE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Alle Rechte vorbehalten.</a:t>
            </a:r>
          </a:p>
          <a:p>
            <a:pPr algn="just">
              <a:spcBef>
                <a:spcPct val="50000"/>
              </a:spcBef>
              <a:defRPr/>
            </a:pPr>
            <a:r>
              <a:rPr lang="de-DE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Dieses Dokument ist urheberrechtlich geschützt. Ohne vorherige schriftliche Genehmigung bleiben die dadurch begründeten Rechte, insbesondere die der Übersetzung, des Nachdrucks, der Speicherung und Auswertung in DV-Anlagen der SAWS GmbH &amp; Co. KG vorbehalten.</a:t>
            </a:r>
          </a:p>
          <a:p>
            <a:pPr algn="just">
              <a:spcBef>
                <a:spcPct val="50000"/>
              </a:spcBef>
              <a:defRPr/>
            </a:pPr>
            <a:r>
              <a:rPr lang="de-DE" altLang="de-DE" sz="800" dirty="0" err="1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Edling</a:t>
            </a:r>
            <a:r>
              <a:rPr lang="de-DE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, </a:t>
            </a:r>
            <a:fld id="{265CE889-7EF1-4BF2-BDB5-FB30198571C4}" type="datetime1">
              <a:rPr lang="de-DE" altLang="de-DE" sz="800" smtClean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</a:rPr>
              <a:pPr algn="just">
                <a:spcBef>
                  <a:spcPct val="50000"/>
                </a:spcBef>
                <a:defRPr/>
              </a:pPr>
              <a:t>26.07.2022</a:t>
            </a:fld>
            <a:r>
              <a:rPr lang="de-DE" altLang="de-DE" sz="800" dirty="0" smtClean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.</a:t>
            </a:r>
            <a:endParaRPr lang="de-DE" altLang="de-DE" sz="800" dirty="0">
              <a:solidFill>
                <a:schemeClr val="bg1">
                  <a:lumMod val="75000"/>
                  <a:lumOff val="25000"/>
                </a:schemeClr>
              </a:solidFill>
              <a:effectLst/>
              <a:latin typeface="+mn-lt"/>
              <a:cs typeface="Times New Roman" charset="0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 userDrawn="1"/>
        </p:nvSpPr>
        <p:spPr bwMode="auto">
          <a:xfrm>
            <a:off x="533400" y="5257800"/>
            <a:ext cx="2286000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Hauptstraße 29, 83533 </a:t>
            </a:r>
            <a:r>
              <a:rPr lang="de-DE" altLang="de-DE" sz="800" dirty="0" err="1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Edling</a:t>
            </a:r>
            <a:endParaRPr lang="de-DE" altLang="de-DE" sz="800" dirty="0">
              <a:solidFill>
                <a:schemeClr val="bg1">
                  <a:lumMod val="75000"/>
                  <a:lumOff val="25000"/>
                </a:schemeClr>
              </a:solidFill>
              <a:effectLst/>
              <a:latin typeface="+mn-lt"/>
              <a:cs typeface="Times New Roman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de-DE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Tel: 08071/510312  </a:t>
            </a:r>
          </a:p>
          <a:p>
            <a:pPr>
              <a:spcBef>
                <a:spcPct val="50000"/>
              </a:spcBef>
              <a:defRPr/>
            </a:pPr>
            <a:r>
              <a:rPr lang="en-GB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Fax: 08071/510311</a:t>
            </a:r>
          </a:p>
          <a:p>
            <a:pPr>
              <a:spcBef>
                <a:spcPct val="50000"/>
              </a:spcBef>
              <a:defRPr/>
            </a:pPr>
            <a:r>
              <a:rPr lang="en-GB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Internet: www.saws.de</a:t>
            </a:r>
            <a:endParaRPr lang="de-DE" altLang="de-DE" sz="800" dirty="0">
              <a:solidFill>
                <a:schemeClr val="bg1">
                  <a:lumMod val="75000"/>
                  <a:lumOff val="25000"/>
                </a:schemeClr>
              </a:solidFill>
              <a:effectLst/>
              <a:latin typeface="+mn-lt"/>
              <a:cs typeface="Times New Roman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n-GB" altLang="de-DE" sz="800" dirty="0" err="1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eMail</a:t>
            </a:r>
            <a:r>
              <a:rPr lang="en-GB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: info@saws.de </a:t>
            </a:r>
            <a:endParaRPr lang="de-DE" altLang="de-DE" sz="800" dirty="0">
              <a:solidFill>
                <a:schemeClr val="bg1">
                  <a:lumMod val="75000"/>
                  <a:lumOff val="25000"/>
                </a:schemeClr>
              </a:solidFill>
              <a:effectLst/>
              <a:latin typeface="+mn-lt"/>
              <a:cs typeface="Times New Roman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 userDrawn="1"/>
        </p:nvSpPr>
        <p:spPr bwMode="auto">
          <a:xfrm>
            <a:off x="3505200" y="5257800"/>
            <a:ext cx="2286000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SAWS GmbH &amp; Co. </a:t>
            </a:r>
            <a:r>
              <a:rPr lang="de-DE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KG </a:t>
            </a:r>
          </a:p>
          <a:p>
            <a:pPr>
              <a:spcBef>
                <a:spcPct val="50000"/>
              </a:spcBef>
              <a:defRPr/>
            </a:pPr>
            <a:r>
              <a:rPr lang="de-DE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Sitz der Gesellschaft: </a:t>
            </a:r>
            <a:r>
              <a:rPr lang="de-DE" altLang="de-DE" sz="800" dirty="0" err="1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Edling</a:t>
            </a:r>
            <a:r>
              <a:rPr lang="de-DE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 </a:t>
            </a:r>
          </a:p>
          <a:p>
            <a:pPr>
              <a:spcBef>
                <a:spcPct val="50000"/>
              </a:spcBef>
              <a:defRPr/>
            </a:pPr>
            <a:r>
              <a:rPr lang="de-DE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Amtsgericht Traunstein, HRA 8211</a:t>
            </a:r>
          </a:p>
          <a:p>
            <a:pPr>
              <a:spcBef>
                <a:spcPct val="50000"/>
              </a:spcBef>
              <a:defRPr/>
            </a:pPr>
            <a:r>
              <a:rPr lang="de-DE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UST-ID: DE230638335</a:t>
            </a:r>
          </a:p>
          <a:p>
            <a:pPr>
              <a:spcBef>
                <a:spcPct val="50000"/>
              </a:spcBef>
              <a:defRPr/>
            </a:pPr>
            <a:r>
              <a:rPr lang="de-DE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Geschäftsführer: Hagen Schneider</a:t>
            </a:r>
          </a:p>
        </p:txBody>
      </p:sp>
      <p:sp>
        <p:nvSpPr>
          <p:cNvPr id="12" name="Text Box 12"/>
          <p:cNvSpPr txBox="1">
            <a:spLocks noChangeArrowheads="1"/>
          </p:cNvSpPr>
          <p:nvPr userDrawn="1"/>
        </p:nvSpPr>
        <p:spPr bwMode="auto">
          <a:xfrm>
            <a:off x="6477000" y="5257800"/>
            <a:ext cx="2286000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Persönlich haftende Gesellschafterin: </a:t>
            </a:r>
          </a:p>
          <a:p>
            <a:pPr>
              <a:spcBef>
                <a:spcPct val="50000"/>
              </a:spcBef>
              <a:defRPr/>
            </a:pPr>
            <a:r>
              <a:rPr lang="de-DE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SAWS Verwaltungsgesellschaft </a:t>
            </a:r>
          </a:p>
          <a:p>
            <a:pPr>
              <a:spcBef>
                <a:spcPct val="50000"/>
              </a:spcBef>
              <a:defRPr/>
            </a:pPr>
            <a:r>
              <a:rPr lang="de-DE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Sitz der Gesellschaft: </a:t>
            </a:r>
            <a:r>
              <a:rPr lang="de-DE" altLang="de-DE" sz="800" dirty="0" err="1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Edling</a:t>
            </a:r>
            <a:r>
              <a:rPr lang="de-DE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 </a:t>
            </a:r>
          </a:p>
          <a:p>
            <a:pPr>
              <a:spcBef>
                <a:spcPct val="50000"/>
              </a:spcBef>
              <a:defRPr/>
            </a:pPr>
            <a:r>
              <a:rPr lang="de-DE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Amtsgericht Traunstein, HRB 15276 </a:t>
            </a:r>
          </a:p>
          <a:p>
            <a:pPr>
              <a:spcBef>
                <a:spcPct val="50000"/>
              </a:spcBef>
              <a:defRPr/>
            </a:pPr>
            <a:r>
              <a:rPr lang="de-DE" altLang="de-DE" sz="800" dirty="0">
                <a:solidFill>
                  <a:schemeClr val="bg1">
                    <a:lumMod val="75000"/>
                    <a:lumOff val="25000"/>
                  </a:schemeClr>
                </a:solidFill>
                <a:effectLst/>
                <a:latin typeface="+mn-lt"/>
                <a:cs typeface="Times New Roman" charset="0"/>
              </a:rPr>
              <a:t>Geschäftsführer: Hagen Schneider </a:t>
            </a:r>
          </a:p>
        </p:txBody>
      </p:sp>
      <p:sp>
        <p:nvSpPr>
          <p:cNvPr id="13" name="Textfeld 12"/>
          <p:cNvSpPr txBox="1"/>
          <p:nvPr userDrawn="1"/>
        </p:nvSpPr>
        <p:spPr>
          <a:xfrm>
            <a:off x="198438" y="115888"/>
            <a:ext cx="30051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b="1" dirty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Kontakt</a:t>
            </a:r>
          </a:p>
        </p:txBody>
      </p:sp>
      <p:cxnSp>
        <p:nvCxnSpPr>
          <p:cNvPr id="15" name="Gerade Verbindung 14"/>
          <p:cNvCxnSpPr/>
          <p:nvPr userDrawn="1"/>
        </p:nvCxnSpPr>
        <p:spPr>
          <a:xfrm flipH="1">
            <a:off x="-4963" y="565684"/>
            <a:ext cx="9148963" cy="0"/>
          </a:xfrm>
          <a:prstGeom prst="line">
            <a:avLst/>
          </a:prstGeom>
          <a:ln w="12700" cmpd="sng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 userDrawn="1"/>
        </p:nvCxnSpPr>
        <p:spPr>
          <a:xfrm flipH="1">
            <a:off x="0" y="6423632"/>
            <a:ext cx="9148963" cy="0"/>
          </a:xfrm>
          <a:prstGeom prst="line">
            <a:avLst/>
          </a:prstGeom>
          <a:ln w="12700" cmpd="sng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P:\4__SAWS\Redesign Homepage\Layout\logos_neu_saws\logo-vorlagen\logo-saws-engineering-400-200_vorlage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323" y="6445315"/>
            <a:ext cx="815542" cy="40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139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6413500"/>
            <a:ext cx="9144000" cy="444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cxnSp>
        <p:nvCxnSpPr>
          <p:cNvPr id="16" name="Gerade Verbindung 15"/>
          <p:cNvCxnSpPr/>
          <p:nvPr userDrawn="1"/>
        </p:nvCxnSpPr>
        <p:spPr>
          <a:xfrm flipH="1">
            <a:off x="-4963" y="565684"/>
            <a:ext cx="9148963" cy="0"/>
          </a:xfrm>
          <a:prstGeom prst="line">
            <a:avLst/>
          </a:prstGeom>
          <a:ln w="12700" cmpd="sng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 userDrawn="1"/>
        </p:nvCxnSpPr>
        <p:spPr>
          <a:xfrm flipH="1">
            <a:off x="0" y="6423632"/>
            <a:ext cx="9148963" cy="0"/>
          </a:xfrm>
          <a:prstGeom prst="line">
            <a:avLst/>
          </a:prstGeom>
          <a:ln w="12700" cmpd="sng">
            <a:solidFill>
              <a:schemeClr val="bg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P:\4__SAWS\Redesign Homepage\Layout\logos_neu_saws\logo-vorlagen\logo-saws-engineering-400-200_vorlage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323" y="6445315"/>
            <a:ext cx="815542" cy="40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250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CE889-7EF1-4BF2-BDB5-FB30198571C4}" type="datetime1">
              <a:rPr lang="de-DE" altLang="de-DE" smtClean="0"/>
              <a:t>26.07.2022</a:t>
            </a:fld>
            <a:endParaRPr lang="de-DE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DA8D3-6F59-4D39-8156-D101F14E9FBB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1898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59033-91CF-4697-9420-EDA4918CB041}" type="datetime1">
              <a:rPr lang="de-DE" altLang="de-DE" smtClean="0"/>
              <a:t>26.07.2022</a:t>
            </a:fld>
            <a:endParaRPr lang="de-DE" altLang="de-DE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 dirty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CAFEA2-7F70-4EFE-9198-83D2E9B7E8C3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412531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72663F-0A5B-4159-9C91-88327844DBD9}" type="datetime1">
              <a:rPr lang="de-DE" altLang="de-DE" smtClean="0"/>
              <a:t>26.07.2022</a:t>
            </a:fld>
            <a:endParaRPr lang="de-DE" altLang="de-DE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37827-9DA1-478E-9E8F-858C3AAD5CE0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489044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C5ECA4-309C-43D6-835F-2C25EE530A66}" type="datetime1">
              <a:rPr lang="de-DE" altLang="de-DE" smtClean="0"/>
              <a:t>26.07.2022</a:t>
            </a:fld>
            <a:endParaRPr lang="de-DE" altLang="de-DE" dirty="0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A753F-FC8D-4E5E-80F5-F47DBC7EFEE2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867326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3D048-E8E9-44A3-8C6F-E90988113FAC}" type="datetime1">
              <a:rPr lang="de-DE" altLang="de-DE" smtClean="0"/>
              <a:t>26.07.2022</a:t>
            </a:fld>
            <a:endParaRPr lang="de-DE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41979-DDEC-44BD-B5F5-A9E8AEF994B0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504060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dirty="0" smtClean="0"/>
              <a:t>Bild durch Klicken auf Symbol hinzufügen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BC368-611F-411A-B048-5337BB98BB8D}" type="datetime1">
              <a:rPr lang="de-DE" altLang="de-DE" smtClean="0"/>
              <a:t>26.07.2022</a:t>
            </a:fld>
            <a:endParaRPr lang="de-DE" alt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21D4C2-F804-41BB-8850-DC7914DE4ABF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854781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E8DCB-BC40-41BB-9A89-0C4BFEE381C5}" type="datetime1">
              <a:rPr lang="de-DE" altLang="de-DE" smtClean="0"/>
              <a:t>26.07.2022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42910D-D92B-4A31-A101-E89528F91986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314123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5414C4-ED7F-4BB5-BA70-FD7D23304A6B}" type="datetime1">
              <a:rPr lang="de-DE" altLang="de-DE" smtClean="0"/>
              <a:t>26.07.2022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9854D9-3480-461D-807C-0BE03D5DAD98}" type="slidenum">
              <a:rPr lang="de-DE" altLang="de-DE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05507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chemeClr val="tx1"/>
            </a:gs>
            <a:gs pos="100000">
              <a:srgbClr val="BECBD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chart" Target="../charts/char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4"/>
          <p:cNvSpPr>
            <a:spLocks noChangeArrowheads="1"/>
          </p:cNvSpPr>
          <p:nvPr/>
        </p:nvSpPr>
        <p:spPr bwMode="auto">
          <a:xfrm>
            <a:off x="4047379" y="373115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2400" dirty="0">
              <a:latin typeface="Times New Roman" pitchFamily="18" charset="0"/>
            </a:endParaRPr>
          </a:p>
        </p:txBody>
      </p:sp>
      <p:sp>
        <p:nvSpPr>
          <p:cNvPr id="2054" name="Rectangle 26"/>
          <p:cNvSpPr>
            <a:spLocks noChangeArrowheads="1"/>
          </p:cNvSpPr>
          <p:nvPr/>
        </p:nvSpPr>
        <p:spPr bwMode="auto">
          <a:xfrm>
            <a:off x="4095004" y="375020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2400" dirty="0">
              <a:latin typeface="Times New Roman" pitchFamily="18" charset="0"/>
            </a:endParaRPr>
          </a:p>
        </p:txBody>
      </p:sp>
      <p:sp>
        <p:nvSpPr>
          <p:cNvPr id="2056" name="Rectangle 28"/>
          <p:cNvSpPr>
            <a:spLocks noChangeArrowheads="1"/>
          </p:cNvSpPr>
          <p:nvPr/>
        </p:nvSpPr>
        <p:spPr bwMode="auto">
          <a:xfrm>
            <a:off x="4623642" y="381211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2400" dirty="0">
              <a:latin typeface="Times New Roman" pitchFamily="18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1418468" y="4581128"/>
            <a:ext cx="7618027" cy="186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altLang="de-DE" b="1" dirty="0">
                <a:solidFill>
                  <a:srgbClr val="393939"/>
                </a:solidFill>
                <a:latin typeface="+mn-lt"/>
                <a:cs typeface="+mn-cs"/>
              </a:rPr>
              <a:t>Erstellen eines Shopware 6 </a:t>
            </a:r>
            <a:r>
              <a:rPr lang="de-DE" altLang="de-DE" b="1" dirty="0" smtClean="0">
                <a:solidFill>
                  <a:srgbClr val="393939"/>
                </a:solidFill>
                <a:latin typeface="+mn-lt"/>
                <a:cs typeface="+mn-cs"/>
              </a:rPr>
              <a:t>Plug-Ins für </a:t>
            </a:r>
            <a:r>
              <a:rPr lang="de-DE" altLang="de-DE" b="1" dirty="0">
                <a:solidFill>
                  <a:srgbClr val="393939"/>
                </a:solidFill>
                <a:latin typeface="+mn-lt"/>
                <a:cs typeface="+mn-cs"/>
              </a:rPr>
              <a:t>den Import von Produkten </a:t>
            </a:r>
            <a:r>
              <a:rPr lang="de-DE" altLang="de-DE" b="1" dirty="0" smtClean="0">
                <a:solidFill>
                  <a:srgbClr val="393939"/>
                </a:solidFill>
                <a:latin typeface="+mn-lt"/>
                <a:cs typeface="+mn-cs"/>
              </a:rPr>
              <a:t>und Kategorien </a:t>
            </a:r>
            <a:r>
              <a:rPr lang="de-DE" altLang="de-DE" b="1" dirty="0">
                <a:solidFill>
                  <a:srgbClr val="393939"/>
                </a:solidFill>
                <a:latin typeface="+mn-lt"/>
                <a:cs typeface="+mn-cs"/>
              </a:rPr>
              <a:t>über RabbitMQ</a:t>
            </a:r>
          </a:p>
          <a:p>
            <a:pPr>
              <a:spcBef>
                <a:spcPct val="50000"/>
              </a:spcBef>
              <a:defRPr/>
            </a:pPr>
            <a:endParaRPr lang="de-DE" altLang="de-DE" sz="900" dirty="0" smtClean="0">
              <a:solidFill>
                <a:srgbClr val="39393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  <a:p>
            <a:pPr>
              <a:spcBef>
                <a:spcPct val="50000"/>
              </a:spcBef>
              <a:defRPr/>
            </a:pPr>
            <a:endParaRPr lang="de-DE" altLang="de-DE" sz="900" dirty="0" smtClean="0">
              <a:solidFill>
                <a:srgbClr val="39393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  <a:p>
            <a:pPr>
              <a:spcBef>
                <a:spcPct val="50000"/>
              </a:spcBef>
              <a:defRPr/>
            </a:pPr>
            <a:endParaRPr lang="de-DE" altLang="de-DE" sz="900" dirty="0" smtClean="0">
              <a:solidFill>
                <a:srgbClr val="39393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  <a:p>
            <a:pPr>
              <a:spcBef>
                <a:spcPct val="50000"/>
              </a:spcBef>
              <a:defRPr/>
            </a:pPr>
            <a:r>
              <a:rPr lang="de-DE" altLang="de-DE" sz="1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IHK-Abschlussprojekt von Luca </a:t>
            </a:r>
            <a:r>
              <a:rPr lang="de-DE" altLang="de-DE" sz="1800" dirty="0" err="1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Wlcek</a:t>
            </a:r>
            <a:endParaRPr lang="de-DE" altLang="de-DE" sz="1800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804248" y="116632"/>
            <a:ext cx="2232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Datum: 27.07.2022</a:t>
            </a:r>
          </a:p>
          <a:p>
            <a:pPr algn="r"/>
            <a:r>
              <a:rPr lang="de-DE" sz="16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Prüflingsnummer: 21501</a:t>
            </a:r>
            <a:endParaRPr lang="de-DE" sz="1600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84384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SAWS GmbH &amp; Co. KG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7" name="Grafik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5376" y="3526643"/>
            <a:ext cx="7233248" cy="2530647"/>
          </a:xfrm>
          <a:prstGeom prst="rect">
            <a:avLst/>
          </a:prstGeom>
          <a:solidFill>
            <a:schemeClr val="tx1"/>
          </a:solidFill>
          <a:ln w="19050">
            <a:solidFill>
              <a:schemeClr val="bg1">
                <a:lumMod val="50000"/>
                <a:lumOff val="50000"/>
              </a:schemeClr>
            </a:solidFill>
          </a:ln>
        </p:spPr>
      </p:pic>
      <p:sp>
        <p:nvSpPr>
          <p:cNvPr id="8" name="Textfeld 7"/>
          <p:cNvSpPr txBox="1"/>
          <p:nvPr/>
        </p:nvSpPr>
        <p:spPr>
          <a:xfrm>
            <a:off x="507103" y="737692"/>
            <a:ext cx="812979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de-DE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In </a:t>
            </a:r>
            <a:r>
              <a:rPr lang="de-DE" dirty="0" err="1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Edling</a:t>
            </a:r>
            <a:r>
              <a:rPr lang="de-DE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 bei Wasserburg</a:t>
            </a:r>
            <a:endParaRPr lang="de-DE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de-DE" dirty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Gegründet im Jahr 1999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de-DE" dirty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11 Mitarbeiter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de-DE" dirty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Spezialisiert auf e-Commerce und Verbindung von Systemen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de-DE" dirty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Bietet Hosting, Konfiguration und angepasste Plug-Ins für </a:t>
            </a:r>
            <a:r>
              <a:rPr lang="de-DE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Contentserv</a:t>
            </a:r>
            <a:endParaRPr lang="de-DE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  <a:p>
            <a:pPr marL="285750" indent="-285750">
              <a:buFont typeface="Wingdings"/>
              <a:buChar char="à"/>
              <a:defRPr/>
            </a:pPr>
            <a:r>
              <a:rPr lang="de-DE" dirty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Entwicklung des </a:t>
            </a:r>
            <a:r>
              <a:rPr lang="de-DE" dirty="0" err="1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SAWSConnectors</a:t>
            </a:r>
            <a:endParaRPr lang="de-DE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449263" y="6486155"/>
            <a:ext cx="1120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27.07.2022</a:t>
            </a:r>
            <a:endParaRPr lang="de-DE" sz="1600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737445" y="6486155"/>
            <a:ext cx="1119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Luca </a:t>
            </a:r>
            <a:r>
              <a:rPr lang="de-DE" sz="1600" dirty="0" err="1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Wlcek</a:t>
            </a:r>
            <a:endParaRPr lang="de-DE" sz="1600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11" name="Grafik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7011" y="764704"/>
            <a:ext cx="2029886" cy="10149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898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30051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Gliederung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755576" y="957263"/>
            <a:ext cx="6408737" cy="46166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Font typeface="+mj-lt"/>
              <a:buAutoNum type="arabicPeriod"/>
              <a:defRPr/>
            </a:pPr>
            <a:r>
              <a:rPr lang="de-DE" sz="2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Problemstellung</a:t>
            </a:r>
            <a:endParaRPr lang="de-DE" sz="2800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  <a:p>
            <a:pPr marL="342900" indent="-342900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Font typeface="+mj-lt"/>
              <a:buAutoNum type="arabicPeriod"/>
              <a:defRPr/>
            </a:pPr>
            <a:r>
              <a:rPr lang="de-DE" sz="2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Ziel des Projekts</a:t>
            </a:r>
            <a:endParaRPr lang="de-DE" sz="2800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  <a:p>
            <a:pPr marL="342900" indent="-342900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Font typeface="+mj-lt"/>
              <a:buAutoNum type="arabicPeriod"/>
              <a:defRPr/>
            </a:pPr>
            <a:r>
              <a:rPr lang="de-DE" sz="2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Analyse</a:t>
            </a:r>
          </a:p>
          <a:p>
            <a:pPr marL="342900" indent="-342900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Font typeface="+mj-lt"/>
              <a:buAutoNum type="arabicPeriod"/>
              <a:defRPr/>
            </a:pPr>
            <a:r>
              <a:rPr lang="de-DE" sz="2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Planung</a:t>
            </a:r>
          </a:p>
          <a:p>
            <a:pPr marL="342900" indent="-342900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Font typeface="+mj-lt"/>
              <a:buAutoNum type="arabicPeriod"/>
              <a:defRPr/>
            </a:pPr>
            <a:r>
              <a:rPr lang="de-DE" sz="2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Implementierung</a:t>
            </a:r>
          </a:p>
          <a:p>
            <a:pPr marL="342900" indent="-342900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Font typeface="+mj-lt"/>
              <a:buAutoNum type="arabicPeriod"/>
              <a:defRPr/>
            </a:pPr>
            <a:r>
              <a:rPr lang="de-DE" sz="2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Test</a:t>
            </a:r>
          </a:p>
          <a:p>
            <a:pPr marL="342900" indent="-342900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Font typeface="+mj-lt"/>
              <a:buAutoNum type="arabicPeriod"/>
              <a:defRPr/>
            </a:pPr>
            <a:r>
              <a:rPr lang="de-DE" sz="2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Fazit</a:t>
            </a:r>
            <a:endParaRPr lang="de-DE" sz="2800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49263" y="6486155"/>
            <a:ext cx="1120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27.07.2022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737445" y="6486155"/>
            <a:ext cx="1119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Luca </a:t>
            </a:r>
            <a:r>
              <a:rPr lang="de-DE" sz="1600" dirty="0" err="1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Wlcek</a:t>
            </a:r>
            <a:endParaRPr lang="de-DE" sz="1600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6244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50216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Contentserv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1554757"/>
            <a:ext cx="8550026" cy="374645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2200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Product</a:t>
            </a: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Information Management (PIM)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Speicherung technischer </a:t>
            </a:r>
            <a:r>
              <a:rPr lang="de-DE" sz="22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und </a:t>
            </a: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Marketinginformationen</a:t>
            </a:r>
            <a:endParaRPr lang="de-DE" sz="2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de-DE" sz="18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Produktbilder, Beschreibungen</a:t>
            </a:r>
            <a:endParaRPr lang="de-DE" sz="18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de-DE" sz="18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Maße, Gewicht, ISO-Standards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Webanwendung, </a:t>
            </a:r>
            <a:r>
              <a:rPr lang="de-DE" sz="22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S</a:t>
            </a: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peicherung in MySQL</a:t>
            </a: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18" name="Textfeld 17"/>
          <p:cNvSpPr txBox="1"/>
          <p:nvPr/>
        </p:nvSpPr>
        <p:spPr>
          <a:xfrm>
            <a:off x="467544" y="4653136"/>
            <a:ext cx="40417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  <a:sym typeface="Wingdings" panose="05000000000000000000" pitchFamily="2" charset="2"/>
              </a:rPr>
              <a:t>  Export an Zielsysteme nötig</a:t>
            </a:r>
            <a:endParaRPr lang="de-DE" sz="2200" b="1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  <a:sym typeface="Wingdings" panose="05000000000000000000" pitchFamily="2" charset="2"/>
            </a:endParaRPr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420933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Problemstellung</a:t>
                      </a: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Analyse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Planung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Implementierung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48" y="671433"/>
            <a:ext cx="4114652" cy="8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702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30051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SAWSConnector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1554757"/>
            <a:ext cx="8550026" cy="374645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Ausleitung an Zielsysteme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Formatierung der Daten</a:t>
            </a:r>
            <a:b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</a:b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mittels Plug-Ins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Senden der Daten </a:t>
            </a:r>
            <a:b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</a:b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(z.B. HTTP, FTP)</a:t>
            </a: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18" name="Textfeld 17"/>
          <p:cNvSpPr txBox="1"/>
          <p:nvPr/>
        </p:nvSpPr>
        <p:spPr>
          <a:xfrm>
            <a:off x="467544" y="5311998"/>
            <a:ext cx="65527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  <a:sym typeface="Wingdings" panose="05000000000000000000" pitchFamily="2" charset="2"/>
              </a:rPr>
              <a:t>  Formatierung und Transport großer Datenmengen</a:t>
            </a:r>
            <a:endParaRPr lang="de-DE" sz="2200" b="1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  <a:sym typeface="Wingdings" panose="05000000000000000000" pitchFamily="2" charset="2"/>
            </a:endParaRPr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517796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Problemstellung</a:t>
                      </a: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Analyse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Planung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Implementierung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" name="Grafik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8723" y="687247"/>
            <a:ext cx="2029886" cy="1014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87"/>
          <a:stretch/>
        </p:blipFill>
        <p:spPr bwMode="auto">
          <a:xfrm>
            <a:off x="4283968" y="1699603"/>
            <a:ext cx="4355908" cy="3241565"/>
          </a:xfrm>
          <a:prstGeom prst="rect">
            <a:avLst/>
          </a:prstGeom>
          <a:solidFill>
            <a:schemeClr val="tx1"/>
          </a:solidFill>
          <a:ln w="19050">
            <a:solidFill>
              <a:schemeClr val="bg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7415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30051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Shopware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1554757"/>
            <a:ext cx="8550026" cy="374645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Online Shopsystem Shopware 6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Umfangreiche API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Oft überlastet mit den Datenmengen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Bremst den Connector aus (Warten auf HTTP-Response)</a:t>
            </a: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18" name="Textfeld 17"/>
          <p:cNvSpPr txBox="1"/>
          <p:nvPr/>
        </p:nvSpPr>
        <p:spPr>
          <a:xfrm>
            <a:off x="467544" y="4653136"/>
            <a:ext cx="65527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  <a:sym typeface="Wingdings" panose="05000000000000000000" pitchFamily="2" charset="2"/>
              </a:rPr>
              <a:t> Einführung einer Asynchronen Übertragung</a:t>
            </a:r>
            <a:endParaRPr lang="de-DE" sz="2200" b="1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  <a:sym typeface="Wingdings" panose="05000000000000000000" pitchFamily="2" charset="2"/>
            </a:endParaRPr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517466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Problemstellung</a:t>
                      </a: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Analyse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Planung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Implementierung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06807"/>
            <a:ext cx="3972303" cy="85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437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30051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Ziele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764704"/>
            <a:ext cx="8550026" cy="453650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Beschleunigung des Exports auf der Contentserv Seite 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Höhere Zuverlässigkeit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Steuerung der Shopware-Auslastung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Einfaches Upgrade vorhandener Verbindungen</a:t>
            </a:r>
          </a:p>
          <a:p>
            <a:pPr>
              <a:lnSpc>
                <a:spcPct val="150000"/>
              </a:lnSpc>
            </a:pPr>
            <a:endParaRPr lang="de-DE" sz="22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864589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Analyse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Planung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Implementierung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4888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4309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Ist-Analyse Übertragung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764704"/>
            <a:ext cx="8550026" cy="453650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de-DE" sz="22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013569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Analyse</a:t>
                      </a: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Planung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Implementierung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3" name="Grafik 12" descr="shopware6-connecto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0728"/>
            <a:ext cx="7278853" cy="2527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afik 7" descr="C:\Users\PC0109\AppData\Local\Microsoft\Windows\INetCache\Content.Word\Verbindu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60" t="30316" r="3709" b="26376"/>
          <a:stretch>
            <a:fillRect/>
          </a:stretch>
        </p:blipFill>
        <p:spPr bwMode="auto">
          <a:xfrm>
            <a:off x="4934526" y="4555293"/>
            <a:ext cx="1010756" cy="1044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afik 8" descr="C:\Users\PC0109\AppData\Local\Microsoft\Windows\INetCache\Content.Word\Verbindu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49" r="27663" b="10590"/>
          <a:stretch>
            <a:fillRect/>
          </a:stretch>
        </p:blipFill>
        <p:spPr bwMode="auto">
          <a:xfrm>
            <a:off x="467544" y="3792723"/>
            <a:ext cx="1359607" cy="20882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hteck 1"/>
          <p:cNvSpPr/>
          <p:nvPr/>
        </p:nvSpPr>
        <p:spPr>
          <a:xfrm>
            <a:off x="4480191" y="980728"/>
            <a:ext cx="3376636" cy="2304256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2759323" y="4689618"/>
            <a:ext cx="1290113" cy="7754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HTTP-Nachricht</a:t>
            </a:r>
            <a:endParaRPr lang="de-DE" sz="1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Pfeil nach rechts 20"/>
          <p:cNvSpPr/>
          <p:nvPr/>
        </p:nvSpPr>
        <p:spPr>
          <a:xfrm>
            <a:off x="1961065" y="4942969"/>
            <a:ext cx="556832" cy="268765"/>
          </a:xfrm>
          <a:prstGeom prst="right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sp>
        <p:nvSpPr>
          <p:cNvPr id="22" name="Pfeil nach rechts 21"/>
          <p:cNvSpPr/>
          <p:nvPr/>
        </p:nvSpPr>
        <p:spPr>
          <a:xfrm>
            <a:off x="4286469" y="4942969"/>
            <a:ext cx="556832" cy="268765"/>
          </a:xfrm>
          <a:prstGeom prst="right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6708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3725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Ist-Analyse Exportvorgang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764704"/>
            <a:ext cx="8550026" cy="453650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de-DE" sz="22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545231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Analyse</a:t>
                      </a: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Planung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Implementierung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87" y="962460"/>
            <a:ext cx="2273571" cy="47865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962460"/>
            <a:ext cx="2172764" cy="478650"/>
          </a:xfrm>
          <a:prstGeom prst="rect">
            <a:avLst/>
          </a:prstGeom>
        </p:spPr>
      </p:pic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3321346557"/>
              </p:ext>
            </p:extLst>
          </p:nvPr>
        </p:nvGraphicFramePr>
        <p:xfrm>
          <a:off x="6971279" y="962460"/>
          <a:ext cx="2880319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Rechteck 10"/>
          <p:cNvSpPr/>
          <p:nvPr/>
        </p:nvSpPr>
        <p:spPr>
          <a:xfrm>
            <a:off x="560700" y="1638866"/>
            <a:ext cx="2444544" cy="9980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Export der Produktdaten</a:t>
            </a:r>
            <a:endParaRPr lang="de-DE" sz="1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5359998" y="1638866"/>
            <a:ext cx="2452362" cy="9980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Import der empfangenen Daten</a:t>
            </a:r>
            <a:endParaRPr lang="de-DE" sz="1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Pfeil nach rechts 13"/>
          <p:cNvSpPr/>
          <p:nvPr/>
        </p:nvSpPr>
        <p:spPr>
          <a:xfrm>
            <a:off x="3604654" y="2003506"/>
            <a:ext cx="1177544" cy="268765"/>
          </a:xfrm>
          <a:prstGeom prst="right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sp>
        <p:nvSpPr>
          <p:cNvPr id="17" name="Pfeil nach rechts 16"/>
          <p:cNvSpPr/>
          <p:nvPr/>
        </p:nvSpPr>
        <p:spPr>
          <a:xfrm flipH="1">
            <a:off x="3604654" y="3694352"/>
            <a:ext cx="1177544" cy="268765"/>
          </a:xfrm>
          <a:prstGeom prst="rightArrow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5359998" y="3335654"/>
            <a:ext cx="2452362" cy="9980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Zurücksenden der Import-Ergebnisse</a:t>
            </a:r>
            <a:endParaRPr lang="de-DE" sz="1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571044" y="3335654"/>
            <a:ext cx="2452362" cy="9980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Schreiben des Logs</a:t>
            </a:r>
            <a:endParaRPr lang="de-DE" sz="1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578862" y="5001909"/>
            <a:ext cx="2444544" cy="9980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Export der Produktdaten</a:t>
            </a:r>
            <a:endParaRPr lang="de-DE" sz="1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2" name="Grafik 21" descr="C:\Users\PC0109\AppData\Local\Microsoft\Windows\INetCache\Content.Word\Zahnrad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773" y="2747877"/>
            <a:ext cx="476811" cy="476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rafik 22" descr="C:\Users\PC0109\AppData\Local\Microsoft\Windows\INetCache\Content.Word\Zahnrad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566" y="4431671"/>
            <a:ext cx="476811" cy="476811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Pfeil nach rechts 23"/>
          <p:cNvSpPr/>
          <p:nvPr/>
        </p:nvSpPr>
        <p:spPr>
          <a:xfrm>
            <a:off x="3604654" y="5344546"/>
            <a:ext cx="1177544" cy="268765"/>
          </a:xfrm>
          <a:prstGeom prst="right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5359998" y="4999942"/>
            <a:ext cx="2452362" cy="9980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…</a:t>
            </a:r>
            <a:endParaRPr lang="de-DE" sz="1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723" y="2737035"/>
            <a:ext cx="498495" cy="498495"/>
          </a:xfrm>
          <a:prstGeom prst="rect">
            <a:avLst/>
          </a:prstGeom>
        </p:spPr>
      </p:pic>
      <p:pic>
        <p:nvPicPr>
          <p:cNvPr id="26" name="Grafik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930" y="4420828"/>
            <a:ext cx="498495" cy="49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799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 animBg="1"/>
      <p:bldP spid="18" grpId="0" animBg="1"/>
      <p:bldP spid="19" grpId="0" animBg="1"/>
      <p:bldP spid="21" grpId="0" animBg="1"/>
      <p:bldP spid="2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3725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Message-Queue-Systeme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1554757"/>
            <a:ext cx="8550026" cy="374645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Organisiert in Queues (FIFO)</a:t>
            </a:r>
            <a:endParaRPr lang="de-DE" sz="2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Speichert </a:t>
            </a:r>
            <a:r>
              <a:rPr lang="de-DE" sz="22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N</a:t>
            </a: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achrichten zwischen, bis diese abgeholt werden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Sender werden „Producer“ genannt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Empfänger werden „Consumer“ genannt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Häufig eingesetztes Protokoll: AMQP</a:t>
            </a: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610101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Analyse</a:t>
                      </a: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Planung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Implementierung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" name="Picture 2" descr="https://www.rabbitmq.com/img/rabbitmq_logo_stra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858" y="795266"/>
            <a:ext cx="3815559" cy="730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643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hteck 33"/>
          <p:cNvSpPr/>
          <p:nvPr/>
        </p:nvSpPr>
        <p:spPr>
          <a:xfrm>
            <a:off x="2382436" y="3855319"/>
            <a:ext cx="1672131" cy="19157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AMQP-Nachricht</a:t>
            </a:r>
          </a:p>
          <a:p>
            <a:pPr algn="ctr"/>
            <a:endParaRPr lang="de-DE" sz="20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algn="ctr"/>
            <a:endParaRPr lang="de-DE" sz="20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algn="ctr"/>
            <a:endParaRPr lang="de-DE" sz="20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algn="ctr"/>
            <a:endParaRPr lang="de-DE" sz="20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98438" y="115888"/>
            <a:ext cx="4877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Probleme einer eigenen AMQP-API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692696"/>
            <a:ext cx="8550026" cy="374645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Signifikanter Planungsaufwand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Hoher Wartungsaufwand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Nacharbeit nach Shopware Updates</a:t>
            </a: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9627870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Analyse</a:t>
                      </a: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Planung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Implementierung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Textfeld 9"/>
          <p:cNvSpPr txBox="1"/>
          <p:nvPr/>
        </p:nvSpPr>
        <p:spPr>
          <a:xfrm>
            <a:off x="467544" y="2814803"/>
            <a:ext cx="65527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  <a:sym typeface="Wingdings" panose="05000000000000000000" pitchFamily="2" charset="2"/>
              </a:rPr>
              <a:t>  Deshalb Kapselung der vorhandenen Übertragung</a:t>
            </a:r>
            <a:endParaRPr lang="de-DE" sz="2200" b="1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  <a:sym typeface="Wingdings" panose="05000000000000000000" pitchFamily="2" charset="2"/>
            </a:endParaRPr>
          </a:p>
        </p:txBody>
      </p:sp>
      <p:pic>
        <p:nvPicPr>
          <p:cNvPr id="13" name="Grafik 12" descr="C:\Users\PC0109\AppData\Local\Microsoft\Windows\INetCache\Content.Word\Verbindu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60" t="30316" r="3709" b="26376"/>
          <a:stretch>
            <a:fillRect/>
          </a:stretch>
        </p:blipFill>
        <p:spPr bwMode="auto">
          <a:xfrm>
            <a:off x="8040947" y="4282259"/>
            <a:ext cx="1010756" cy="1044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rafik 13" descr="C:\Users\PC0109\AppData\Local\Microsoft\Windows\INetCache\Content.Word\Verbindu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49" r="27663" b="10590"/>
          <a:stretch>
            <a:fillRect/>
          </a:stretch>
        </p:blipFill>
        <p:spPr bwMode="auto">
          <a:xfrm>
            <a:off x="198755" y="3518705"/>
            <a:ext cx="1359607" cy="2088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rafik 26" descr="C:\Users\PC0109\AppData\Local\Microsoft\Windows\INetCache\Content.Word\Zahnrad.png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064" y="4448080"/>
            <a:ext cx="720000" cy="7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2" descr="https://www.rabbitmq.com/img/rabbitmq_logo_strap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444" y="3518705"/>
            <a:ext cx="1290113" cy="246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hteck 31"/>
          <p:cNvSpPr/>
          <p:nvPr/>
        </p:nvSpPr>
        <p:spPr>
          <a:xfrm>
            <a:off x="2573446" y="4703546"/>
            <a:ext cx="1290113" cy="7754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HTTP-Nachricht</a:t>
            </a:r>
            <a:endParaRPr lang="de-DE" sz="1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6263536" y="4448080"/>
            <a:ext cx="1290113" cy="7754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HTTP-Nachricht</a:t>
            </a:r>
            <a:endParaRPr lang="de-DE" sz="1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319426" y="5507377"/>
            <a:ext cx="1118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Producer</a:t>
            </a:r>
            <a:endParaRPr lang="de-DE" sz="2000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4518736" y="5507377"/>
            <a:ext cx="1136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Consumer</a:t>
            </a:r>
            <a:endParaRPr lang="de-DE" sz="2000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1" name="Pfeil nach rechts 20"/>
          <p:cNvSpPr/>
          <p:nvPr/>
        </p:nvSpPr>
        <p:spPr>
          <a:xfrm>
            <a:off x="1634596" y="4673698"/>
            <a:ext cx="556832" cy="268765"/>
          </a:xfrm>
          <a:prstGeom prst="right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sp>
        <p:nvSpPr>
          <p:cNvPr id="23" name="Pfeil nach rechts 22"/>
          <p:cNvSpPr/>
          <p:nvPr/>
        </p:nvSpPr>
        <p:spPr>
          <a:xfrm>
            <a:off x="4135456" y="4682539"/>
            <a:ext cx="556832" cy="268765"/>
          </a:xfrm>
          <a:prstGeom prst="right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4507728" y="3764367"/>
            <a:ext cx="1136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Shopware</a:t>
            </a:r>
            <a:br>
              <a:rPr lang="de-DE" sz="1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</a:br>
            <a:r>
              <a:rPr lang="de-DE" sz="1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Plug-In</a:t>
            </a:r>
            <a:endParaRPr lang="de-DE" sz="2000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5" name="Pfeil nach rechts 24"/>
          <p:cNvSpPr/>
          <p:nvPr/>
        </p:nvSpPr>
        <p:spPr>
          <a:xfrm>
            <a:off x="5524944" y="4669935"/>
            <a:ext cx="556832" cy="268765"/>
          </a:xfrm>
          <a:prstGeom prst="right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sp>
        <p:nvSpPr>
          <p:cNvPr id="29" name="Pfeil nach rechts 28"/>
          <p:cNvSpPr/>
          <p:nvPr/>
        </p:nvSpPr>
        <p:spPr>
          <a:xfrm>
            <a:off x="7668671" y="4669934"/>
            <a:ext cx="556832" cy="268765"/>
          </a:xfrm>
          <a:prstGeom prst="right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3198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2" grpId="0" animBg="1"/>
      <p:bldP spid="33" grpId="0" animBg="1"/>
      <p:bldP spid="18" grpId="0"/>
      <p:bldP spid="19" grpId="0"/>
      <p:bldP spid="21" grpId="0" animBg="1"/>
      <p:bldP spid="23" grpId="0" animBg="1"/>
      <p:bldP spid="24" grpId="0"/>
      <p:bldP spid="25" grpId="0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3725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Shopware Verbindung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692696"/>
            <a:ext cx="8550026" cy="374645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Unterstützung für RabbitMQ als Job-Queue in Shopware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Anbindung über Konfigurationsdatei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Vorgefertigter Code für Aufbau und Kontrolle der Verbindung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Hintergrundprozess „Worker“ von Shopware</a:t>
            </a: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132763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Analyse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Planung</a:t>
                      </a: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Implementierung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235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3725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  <a:cs typeface="+mn-cs"/>
              </a:rPr>
              <a:t>Shopware Verarbeitung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692696"/>
            <a:ext cx="8550026" cy="475252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de-DE" sz="2200" dirty="0" smtClean="0">
              <a:solidFill>
                <a:schemeClr val="bg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5552" y="2267425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>
              <a:latin typeface="+mj-lt"/>
            </a:endParaRPr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238437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Analyse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Planung</a:t>
                      </a: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Implementierung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hteck 2"/>
          <p:cNvSpPr/>
          <p:nvPr/>
        </p:nvSpPr>
        <p:spPr>
          <a:xfrm>
            <a:off x="467398" y="3457143"/>
            <a:ext cx="3176092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err="1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ShopwareApiHandler</a:t>
            </a:r>
            <a:endParaRPr lang="de-DE" sz="1200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467398" y="1724591"/>
            <a:ext cx="3176092" cy="8403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✉ </a:t>
            </a:r>
            <a:r>
              <a:rPr lang="de-DE" sz="2000" dirty="0" err="1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ShopwareRequestMessage</a:t>
            </a:r>
            <a:endParaRPr lang="de-DE" sz="1200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5290088" y="5119358"/>
            <a:ext cx="3176092" cy="8403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✉ </a:t>
            </a:r>
            <a:r>
              <a:rPr lang="de-DE" sz="2000" dirty="0" err="1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ShopwareResponseMessage</a:t>
            </a:r>
            <a:endParaRPr lang="de-DE" sz="1200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5290088" y="3457143"/>
            <a:ext cx="3176092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err="1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ShopwareApiClient</a:t>
            </a:r>
            <a:endParaRPr lang="de-DE" sz="1200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6" name="Pfeil nach unten 5"/>
          <p:cNvSpPr/>
          <p:nvPr/>
        </p:nvSpPr>
        <p:spPr>
          <a:xfrm>
            <a:off x="677664" y="2686987"/>
            <a:ext cx="278446" cy="648072"/>
          </a:xfrm>
          <a:prstGeom prst="down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956110" y="2750573"/>
            <a:ext cx="2951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Empfang</a:t>
            </a:r>
            <a:endParaRPr lang="de-DE" sz="2000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4" name="Pfeil nach rechts 13"/>
          <p:cNvSpPr/>
          <p:nvPr/>
        </p:nvSpPr>
        <p:spPr>
          <a:xfrm>
            <a:off x="3907515" y="3722635"/>
            <a:ext cx="1034653" cy="268765"/>
          </a:xfrm>
          <a:prstGeom prst="right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3828745" y="3362825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Übergabe</a:t>
            </a:r>
            <a:endParaRPr lang="de-DE" sz="2000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22" name="Grafik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420" y="1822573"/>
            <a:ext cx="2804478" cy="604526"/>
          </a:xfrm>
          <a:prstGeom prst="rect">
            <a:avLst/>
          </a:prstGeom>
        </p:spPr>
      </p:pic>
      <p:sp>
        <p:nvSpPr>
          <p:cNvPr id="25" name="Pfeil nach unten 24"/>
          <p:cNvSpPr/>
          <p:nvPr/>
        </p:nvSpPr>
        <p:spPr>
          <a:xfrm rot="10800000">
            <a:off x="6887365" y="2600603"/>
            <a:ext cx="278446" cy="648072"/>
          </a:xfrm>
          <a:prstGeom prst="down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7233611" y="2564904"/>
            <a:ext cx="1793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Entpackte</a:t>
            </a:r>
            <a:b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</a:br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HTTP-Anfrage</a:t>
            </a:r>
            <a:endParaRPr lang="de-DE" sz="2000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7" name="Pfeil nach unten 26"/>
          <p:cNvSpPr/>
          <p:nvPr/>
        </p:nvSpPr>
        <p:spPr>
          <a:xfrm>
            <a:off x="6525900" y="2619828"/>
            <a:ext cx="278446" cy="648072"/>
          </a:xfrm>
          <a:prstGeom prst="down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4738165" y="2536692"/>
            <a:ext cx="17778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HTTP-Antwort</a:t>
            </a:r>
            <a:endParaRPr lang="de-DE" sz="2000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9" name="Pfeil nach unten 28"/>
          <p:cNvSpPr/>
          <p:nvPr/>
        </p:nvSpPr>
        <p:spPr>
          <a:xfrm>
            <a:off x="6525900" y="4349068"/>
            <a:ext cx="278446" cy="648072"/>
          </a:xfrm>
          <a:prstGeom prst="down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4699387" y="4349068"/>
            <a:ext cx="17778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Verpacken der HTTP-Antwort</a:t>
            </a:r>
            <a:endParaRPr lang="de-DE" sz="2000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1" name="Pfeil nach rechts 30"/>
          <p:cNvSpPr/>
          <p:nvPr/>
        </p:nvSpPr>
        <p:spPr>
          <a:xfrm rot="13500000">
            <a:off x="3553225" y="4807348"/>
            <a:ext cx="1620000" cy="268765"/>
          </a:xfrm>
          <a:prstGeom prst="right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sp>
        <p:nvSpPr>
          <p:cNvPr id="32" name="Textfeld 31"/>
          <p:cNvSpPr txBox="1"/>
          <p:nvPr/>
        </p:nvSpPr>
        <p:spPr>
          <a:xfrm>
            <a:off x="3257315" y="4914613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Rückgabe</a:t>
            </a:r>
            <a:endParaRPr lang="de-DE" sz="2000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5" name="Pfeil nach unten 34"/>
          <p:cNvSpPr/>
          <p:nvPr/>
        </p:nvSpPr>
        <p:spPr>
          <a:xfrm>
            <a:off x="677664" y="4400986"/>
            <a:ext cx="278446" cy="648072"/>
          </a:xfrm>
          <a:prstGeom prst="down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956110" y="4464572"/>
            <a:ext cx="2951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Versand</a:t>
            </a:r>
            <a:endParaRPr lang="de-DE" sz="2000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37" name="Picture 2" descr="https://www.rabbitmq.com/img/rabbitmq_logo_stra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02" y="1170267"/>
            <a:ext cx="2410766" cy="461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s://www.rabbitmq.com/img/rabbitmq_logo_stra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02" y="5240958"/>
            <a:ext cx="2410766" cy="461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45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6" grpId="0" animBg="1"/>
      <p:bldP spid="8" grpId="0"/>
      <p:bldP spid="14" grpId="0" animBg="1"/>
      <p:bldP spid="21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/>
      <p:bldP spid="35" grpId="0" animBg="1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3725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Shopware Konfiguration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692696"/>
            <a:ext cx="8550026" cy="374645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de-DE" sz="22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132763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Analyse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Planung</a:t>
                      </a: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Implementierung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hteck 5"/>
          <p:cNvSpPr/>
          <p:nvPr/>
        </p:nvSpPr>
        <p:spPr>
          <a:xfrm>
            <a:off x="467544" y="1964993"/>
            <a:ext cx="2376410" cy="8403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SettingsController</a:t>
            </a:r>
            <a:endParaRPr lang="de-DE" sz="1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467544" y="3429000"/>
            <a:ext cx="2376410" cy="8403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AMQPConfig</a:t>
            </a:r>
            <a:endParaRPr lang="de-DE" sz="1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467544" y="4859305"/>
            <a:ext cx="2376410" cy="8403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Settings</a:t>
            </a:r>
            <a:endParaRPr lang="de-DE" sz="1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Gefaltete Ecke 12"/>
          <p:cNvSpPr/>
          <p:nvPr/>
        </p:nvSpPr>
        <p:spPr>
          <a:xfrm rot="10800000" flipH="1">
            <a:off x="4134421" y="4804534"/>
            <a:ext cx="746620" cy="949852"/>
          </a:xfrm>
          <a:custGeom>
            <a:avLst/>
            <a:gdLst>
              <a:gd name="connsiteX0" fmla="*/ 0 w 1125587"/>
              <a:gd name="connsiteY0" fmla="*/ 0 h 1511150"/>
              <a:gd name="connsiteX1" fmla="*/ 1125587 w 1125587"/>
              <a:gd name="connsiteY1" fmla="*/ 0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4" fmla="*/ 0 w 1125587"/>
              <a:gd name="connsiteY4" fmla="*/ 1511150 h 1511150"/>
              <a:gd name="connsiteX5" fmla="*/ 0 w 1125587"/>
              <a:gd name="connsiteY5" fmla="*/ 0 h 1511150"/>
              <a:gd name="connsiteX0" fmla="*/ 768776 w 1125587"/>
              <a:gd name="connsiteY0" fmla="*/ 1511150 h 1511150"/>
              <a:gd name="connsiteX1" fmla="*/ 840138 w 1125587"/>
              <a:gd name="connsiteY1" fmla="*/ 1225701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0" fmla="*/ 768776 w 1125587"/>
              <a:gd name="connsiteY0" fmla="*/ 1511150 h 1511150"/>
              <a:gd name="connsiteX1" fmla="*/ 840138 w 1125587"/>
              <a:gd name="connsiteY1" fmla="*/ 1225701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4" fmla="*/ 0 w 1125587"/>
              <a:gd name="connsiteY4" fmla="*/ 1511150 h 1511150"/>
              <a:gd name="connsiteX5" fmla="*/ 0 w 1125587"/>
              <a:gd name="connsiteY5" fmla="*/ 0 h 1511150"/>
              <a:gd name="connsiteX6" fmla="*/ 1125587 w 1125587"/>
              <a:gd name="connsiteY6" fmla="*/ 0 h 1511150"/>
              <a:gd name="connsiteX7" fmla="*/ 1125587 w 1125587"/>
              <a:gd name="connsiteY7" fmla="*/ 1154339 h 1511150"/>
              <a:gd name="connsiteX0" fmla="*/ 0 w 1125587"/>
              <a:gd name="connsiteY0" fmla="*/ 0 h 1511150"/>
              <a:gd name="connsiteX1" fmla="*/ 1125587 w 1125587"/>
              <a:gd name="connsiteY1" fmla="*/ 0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4" fmla="*/ 0 w 1125587"/>
              <a:gd name="connsiteY4" fmla="*/ 1511150 h 1511150"/>
              <a:gd name="connsiteX5" fmla="*/ 0 w 1125587"/>
              <a:gd name="connsiteY5" fmla="*/ 0 h 1511150"/>
              <a:gd name="connsiteX0" fmla="*/ 768776 w 1125587"/>
              <a:gd name="connsiteY0" fmla="*/ 1511150 h 1511150"/>
              <a:gd name="connsiteX1" fmla="*/ 840138 w 1125587"/>
              <a:gd name="connsiteY1" fmla="*/ 1225701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0" fmla="*/ 768776 w 1125587"/>
              <a:gd name="connsiteY0" fmla="*/ 1511150 h 1511150"/>
              <a:gd name="connsiteX1" fmla="*/ 780318 w 1125587"/>
              <a:gd name="connsiteY1" fmla="*/ 1131697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4" fmla="*/ 0 w 1125587"/>
              <a:gd name="connsiteY4" fmla="*/ 1511150 h 1511150"/>
              <a:gd name="connsiteX5" fmla="*/ 0 w 1125587"/>
              <a:gd name="connsiteY5" fmla="*/ 0 h 1511150"/>
              <a:gd name="connsiteX6" fmla="*/ 1125587 w 1125587"/>
              <a:gd name="connsiteY6" fmla="*/ 0 h 1511150"/>
              <a:gd name="connsiteX7" fmla="*/ 1125587 w 1125587"/>
              <a:gd name="connsiteY7" fmla="*/ 1154339 h 1511150"/>
              <a:gd name="connsiteX0" fmla="*/ 0 w 1125587"/>
              <a:gd name="connsiteY0" fmla="*/ 0 h 1511150"/>
              <a:gd name="connsiteX1" fmla="*/ 1125587 w 1125587"/>
              <a:gd name="connsiteY1" fmla="*/ 0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4" fmla="*/ 0 w 1125587"/>
              <a:gd name="connsiteY4" fmla="*/ 1511150 h 1511150"/>
              <a:gd name="connsiteX5" fmla="*/ 0 w 1125587"/>
              <a:gd name="connsiteY5" fmla="*/ 0 h 1511150"/>
              <a:gd name="connsiteX0" fmla="*/ 768776 w 1125587"/>
              <a:gd name="connsiteY0" fmla="*/ 1511150 h 1511150"/>
              <a:gd name="connsiteX1" fmla="*/ 840138 w 1125587"/>
              <a:gd name="connsiteY1" fmla="*/ 1225701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0" fmla="*/ 768776 w 1125587"/>
              <a:gd name="connsiteY0" fmla="*/ 1511150 h 1511150"/>
              <a:gd name="connsiteX1" fmla="*/ 788863 w 1125587"/>
              <a:gd name="connsiteY1" fmla="*/ 1123152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4" fmla="*/ 0 w 1125587"/>
              <a:gd name="connsiteY4" fmla="*/ 1511150 h 1511150"/>
              <a:gd name="connsiteX5" fmla="*/ 0 w 1125587"/>
              <a:gd name="connsiteY5" fmla="*/ 0 h 1511150"/>
              <a:gd name="connsiteX6" fmla="*/ 1125587 w 1125587"/>
              <a:gd name="connsiteY6" fmla="*/ 0 h 1511150"/>
              <a:gd name="connsiteX7" fmla="*/ 1125587 w 1125587"/>
              <a:gd name="connsiteY7" fmla="*/ 1154339 h 1511150"/>
              <a:gd name="connsiteX0" fmla="*/ 0 w 1125587"/>
              <a:gd name="connsiteY0" fmla="*/ 0 h 1511150"/>
              <a:gd name="connsiteX1" fmla="*/ 1125587 w 1125587"/>
              <a:gd name="connsiteY1" fmla="*/ 0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4" fmla="*/ 0 w 1125587"/>
              <a:gd name="connsiteY4" fmla="*/ 1511150 h 1511150"/>
              <a:gd name="connsiteX5" fmla="*/ 0 w 1125587"/>
              <a:gd name="connsiteY5" fmla="*/ 0 h 1511150"/>
              <a:gd name="connsiteX0" fmla="*/ 768776 w 1125587"/>
              <a:gd name="connsiteY0" fmla="*/ 1511150 h 1511150"/>
              <a:gd name="connsiteX1" fmla="*/ 840138 w 1125587"/>
              <a:gd name="connsiteY1" fmla="*/ 1225701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0" fmla="*/ 768776 w 1125587"/>
              <a:gd name="connsiteY0" fmla="*/ 1511150 h 1511150"/>
              <a:gd name="connsiteX1" fmla="*/ 805955 w 1125587"/>
              <a:gd name="connsiteY1" fmla="*/ 1174427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4" fmla="*/ 0 w 1125587"/>
              <a:gd name="connsiteY4" fmla="*/ 1511150 h 1511150"/>
              <a:gd name="connsiteX5" fmla="*/ 0 w 1125587"/>
              <a:gd name="connsiteY5" fmla="*/ 0 h 1511150"/>
              <a:gd name="connsiteX6" fmla="*/ 1125587 w 1125587"/>
              <a:gd name="connsiteY6" fmla="*/ 0 h 1511150"/>
              <a:gd name="connsiteX7" fmla="*/ 1125587 w 1125587"/>
              <a:gd name="connsiteY7" fmla="*/ 1154339 h 1511150"/>
              <a:gd name="connsiteX0" fmla="*/ 0 w 1125587"/>
              <a:gd name="connsiteY0" fmla="*/ 0 h 1511150"/>
              <a:gd name="connsiteX1" fmla="*/ 1125587 w 1125587"/>
              <a:gd name="connsiteY1" fmla="*/ 0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4" fmla="*/ 0 w 1125587"/>
              <a:gd name="connsiteY4" fmla="*/ 1511150 h 1511150"/>
              <a:gd name="connsiteX5" fmla="*/ 0 w 1125587"/>
              <a:gd name="connsiteY5" fmla="*/ 0 h 1511150"/>
              <a:gd name="connsiteX0" fmla="*/ 768776 w 1125587"/>
              <a:gd name="connsiteY0" fmla="*/ 1511150 h 1511150"/>
              <a:gd name="connsiteX1" fmla="*/ 797409 w 1125587"/>
              <a:gd name="connsiteY1" fmla="*/ 1157334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0" fmla="*/ 768776 w 1125587"/>
              <a:gd name="connsiteY0" fmla="*/ 1511150 h 1511150"/>
              <a:gd name="connsiteX1" fmla="*/ 805955 w 1125587"/>
              <a:gd name="connsiteY1" fmla="*/ 1174427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4" fmla="*/ 0 w 1125587"/>
              <a:gd name="connsiteY4" fmla="*/ 1511150 h 1511150"/>
              <a:gd name="connsiteX5" fmla="*/ 0 w 1125587"/>
              <a:gd name="connsiteY5" fmla="*/ 0 h 1511150"/>
              <a:gd name="connsiteX6" fmla="*/ 1125587 w 1125587"/>
              <a:gd name="connsiteY6" fmla="*/ 0 h 1511150"/>
              <a:gd name="connsiteX7" fmla="*/ 1125587 w 1125587"/>
              <a:gd name="connsiteY7" fmla="*/ 1154339 h 151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5587" h="1511150" stroke="0" extrusionOk="0">
                <a:moveTo>
                  <a:pt x="0" y="0"/>
                </a:moveTo>
                <a:lnTo>
                  <a:pt x="1125587" y="0"/>
                </a:lnTo>
                <a:lnTo>
                  <a:pt x="1125587" y="1154339"/>
                </a:lnTo>
                <a:lnTo>
                  <a:pt x="768776" y="1511150"/>
                </a:lnTo>
                <a:lnTo>
                  <a:pt x="0" y="1511150"/>
                </a:lnTo>
                <a:lnTo>
                  <a:pt x="0" y="0"/>
                </a:lnTo>
                <a:close/>
              </a:path>
              <a:path w="1125587" h="1511150" fill="darkenLess" stroke="0" extrusionOk="0">
                <a:moveTo>
                  <a:pt x="768776" y="1511150"/>
                </a:moveTo>
                <a:lnTo>
                  <a:pt x="797409" y="1157334"/>
                </a:lnTo>
                <a:lnTo>
                  <a:pt x="1125587" y="1154339"/>
                </a:lnTo>
                <a:lnTo>
                  <a:pt x="768776" y="1511150"/>
                </a:lnTo>
                <a:close/>
              </a:path>
              <a:path w="1125587" h="1511150" fill="none" extrusionOk="0">
                <a:moveTo>
                  <a:pt x="768776" y="1511150"/>
                </a:moveTo>
                <a:lnTo>
                  <a:pt x="805955" y="1174427"/>
                </a:lnTo>
                <a:lnTo>
                  <a:pt x="1125587" y="1154339"/>
                </a:lnTo>
                <a:lnTo>
                  <a:pt x="768776" y="1511150"/>
                </a:lnTo>
                <a:lnTo>
                  <a:pt x="0" y="1511150"/>
                </a:lnTo>
                <a:lnTo>
                  <a:pt x="0" y="0"/>
                </a:lnTo>
                <a:lnTo>
                  <a:pt x="1125587" y="0"/>
                </a:lnTo>
                <a:lnTo>
                  <a:pt x="1125587" y="1154339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3869058" y="5698770"/>
            <a:ext cx="1277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err="1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saws.yaml</a:t>
            </a:r>
            <a:endParaRPr lang="de-DE" sz="2000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4" name="Gefaltete Ecke 12"/>
          <p:cNvSpPr/>
          <p:nvPr/>
        </p:nvSpPr>
        <p:spPr>
          <a:xfrm rot="10800000" flipH="1">
            <a:off x="6144888" y="3358936"/>
            <a:ext cx="746620" cy="949852"/>
          </a:xfrm>
          <a:custGeom>
            <a:avLst/>
            <a:gdLst>
              <a:gd name="connsiteX0" fmla="*/ 0 w 1125587"/>
              <a:gd name="connsiteY0" fmla="*/ 0 h 1511150"/>
              <a:gd name="connsiteX1" fmla="*/ 1125587 w 1125587"/>
              <a:gd name="connsiteY1" fmla="*/ 0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4" fmla="*/ 0 w 1125587"/>
              <a:gd name="connsiteY4" fmla="*/ 1511150 h 1511150"/>
              <a:gd name="connsiteX5" fmla="*/ 0 w 1125587"/>
              <a:gd name="connsiteY5" fmla="*/ 0 h 1511150"/>
              <a:gd name="connsiteX0" fmla="*/ 768776 w 1125587"/>
              <a:gd name="connsiteY0" fmla="*/ 1511150 h 1511150"/>
              <a:gd name="connsiteX1" fmla="*/ 840138 w 1125587"/>
              <a:gd name="connsiteY1" fmla="*/ 1225701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0" fmla="*/ 768776 w 1125587"/>
              <a:gd name="connsiteY0" fmla="*/ 1511150 h 1511150"/>
              <a:gd name="connsiteX1" fmla="*/ 840138 w 1125587"/>
              <a:gd name="connsiteY1" fmla="*/ 1225701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4" fmla="*/ 0 w 1125587"/>
              <a:gd name="connsiteY4" fmla="*/ 1511150 h 1511150"/>
              <a:gd name="connsiteX5" fmla="*/ 0 w 1125587"/>
              <a:gd name="connsiteY5" fmla="*/ 0 h 1511150"/>
              <a:gd name="connsiteX6" fmla="*/ 1125587 w 1125587"/>
              <a:gd name="connsiteY6" fmla="*/ 0 h 1511150"/>
              <a:gd name="connsiteX7" fmla="*/ 1125587 w 1125587"/>
              <a:gd name="connsiteY7" fmla="*/ 1154339 h 1511150"/>
              <a:gd name="connsiteX0" fmla="*/ 0 w 1125587"/>
              <a:gd name="connsiteY0" fmla="*/ 0 h 1511150"/>
              <a:gd name="connsiteX1" fmla="*/ 1125587 w 1125587"/>
              <a:gd name="connsiteY1" fmla="*/ 0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4" fmla="*/ 0 w 1125587"/>
              <a:gd name="connsiteY4" fmla="*/ 1511150 h 1511150"/>
              <a:gd name="connsiteX5" fmla="*/ 0 w 1125587"/>
              <a:gd name="connsiteY5" fmla="*/ 0 h 1511150"/>
              <a:gd name="connsiteX0" fmla="*/ 768776 w 1125587"/>
              <a:gd name="connsiteY0" fmla="*/ 1511150 h 1511150"/>
              <a:gd name="connsiteX1" fmla="*/ 840138 w 1125587"/>
              <a:gd name="connsiteY1" fmla="*/ 1225701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0" fmla="*/ 768776 w 1125587"/>
              <a:gd name="connsiteY0" fmla="*/ 1511150 h 1511150"/>
              <a:gd name="connsiteX1" fmla="*/ 780318 w 1125587"/>
              <a:gd name="connsiteY1" fmla="*/ 1131697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4" fmla="*/ 0 w 1125587"/>
              <a:gd name="connsiteY4" fmla="*/ 1511150 h 1511150"/>
              <a:gd name="connsiteX5" fmla="*/ 0 w 1125587"/>
              <a:gd name="connsiteY5" fmla="*/ 0 h 1511150"/>
              <a:gd name="connsiteX6" fmla="*/ 1125587 w 1125587"/>
              <a:gd name="connsiteY6" fmla="*/ 0 h 1511150"/>
              <a:gd name="connsiteX7" fmla="*/ 1125587 w 1125587"/>
              <a:gd name="connsiteY7" fmla="*/ 1154339 h 1511150"/>
              <a:gd name="connsiteX0" fmla="*/ 0 w 1125587"/>
              <a:gd name="connsiteY0" fmla="*/ 0 h 1511150"/>
              <a:gd name="connsiteX1" fmla="*/ 1125587 w 1125587"/>
              <a:gd name="connsiteY1" fmla="*/ 0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4" fmla="*/ 0 w 1125587"/>
              <a:gd name="connsiteY4" fmla="*/ 1511150 h 1511150"/>
              <a:gd name="connsiteX5" fmla="*/ 0 w 1125587"/>
              <a:gd name="connsiteY5" fmla="*/ 0 h 1511150"/>
              <a:gd name="connsiteX0" fmla="*/ 768776 w 1125587"/>
              <a:gd name="connsiteY0" fmla="*/ 1511150 h 1511150"/>
              <a:gd name="connsiteX1" fmla="*/ 840138 w 1125587"/>
              <a:gd name="connsiteY1" fmla="*/ 1225701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0" fmla="*/ 768776 w 1125587"/>
              <a:gd name="connsiteY0" fmla="*/ 1511150 h 1511150"/>
              <a:gd name="connsiteX1" fmla="*/ 788863 w 1125587"/>
              <a:gd name="connsiteY1" fmla="*/ 1123152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4" fmla="*/ 0 w 1125587"/>
              <a:gd name="connsiteY4" fmla="*/ 1511150 h 1511150"/>
              <a:gd name="connsiteX5" fmla="*/ 0 w 1125587"/>
              <a:gd name="connsiteY5" fmla="*/ 0 h 1511150"/>
              <a:gd name="connsiteX6" fmla="*/ 1125587 w 1125587"/>
              <a:gd name="connsiteY6" fmla="*/ 0 h 1511150"/>
              <a:gd name="connsiteX7" fmla="*/ 1125587 w 1125587"/>
              <a:gd name="connsiteY7" fmla="*/ 1154339 h 1511150"/>
              <a:gd name="connsiteX0" fmla="*/ 0 w 1125587"/>
              <a:gd name="connsiteY0" fmla="*/ 0 h 1511150"/>
              <a:gd name="connsiteX1" fmla="*/ 1125587 w 1125587"/>
              <a:gd name="connsiteY1" fmla="*/ 0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4" fmla="*/ 0 w 1125587"/>
              <a:gd name="connsiteY4" fmla="*/ 1511150 h 1511150"/>
              <a:gd name="connsiteX5" fmla="*/ 0 w 1125587"/>
              <a:gd name="connsiteY5" fmla="*/ 0 h 1511150"/>
              <a:gd name="connsiteX0" fmla="*/ 768776 w 1125587"/>
              <a:gd name="connsiteY0" fmla="*/ 1511150 h 1511150"/>
              <a:gd name="connsiteX1" fmla="*/ 840138 w 1125587"/>
              <a:gd name="connsiteY1" fmla="*/ 1225701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0" fmla="*/ 768776 w 1125587"/>
              <a:gd name="connsiteY0" fmla="*/ 1511150 h 1511150"/>
              <a:gd name="connsiteX1" fmla="*/ 805955 w 1125587"/>
              <a:gd name="connsiteY1" fmla="*/ 1174427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4" fmla="*/ 0 w 1125587"/>
              <a:gd name="connsiteY4" fmla="*/ 1511150 h 1511150"/>
              <a:gd name="connsiteX5" fmla="*/ 0 w 1125587"/>
              <a:gd name="connsiteY5" fmla="*/ 0 h 1511150"/>
              <a:gd name="connsiteX6" fmla="*/ 1125587 w 1125587"/>
              <a:gd name="connsiteY6" fmla="*/ 0 h 1511150"/>
              <a:gd name="connsiteX7" fmla="*/ 1125587 w 1125587"/>
              <a:gd name="connsiteY7" fmla="*/ 1154339 h 1511150"/>
              <a:gd name="connsiteX0" fmla="*/ 0 w 1125587"/>
              <a:gd name="connsiteY0" fmla="*/ 0 h 1511150"/>
              <a:gd name="connsiteX1" fmla="*/ 1125587 w 1125587"/>
              <a:gd name="connsiteY1" fmla="*/ 0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4" fmla="*/ 0 w 1125587"/>
              <a:gd name="connsiteY4" fmla="*/ 1511150 h 1511150"/>
              <a:gd name="connsiteX5" fmla="*/ 0 w 1125587"/>
              <a:gd name="connsiteY5" fmla="*/ 0 h 1511150"/>
              <a:gd name="connsiteX0" fmla="*/ 768776 w 1125587"/>
              <a:gd name="connsiteY0" fmla="*/ 1511150 h 1511150"/>
              <a:gd name="connsiteX1" fmla="*/ 797409 w 1125587"/>
              <a:gd name="connsiteY1" fmla="*/ 1157334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0" fmla="*/ 768776 w 1125587"/>
              <a:gd name="connsiteY0" fmla="*/ 1511150 h 1511150"/>
              <a:gd name="connsiteX1" fmla="*/ 805955 w 1125587"/>
              <a:gd name="connsiteY1" fmla="*/ 1174427 h 1511150"/>
              <a:gd name="connsiteX2" fmla="*/ 1125587 w 1125587"/>
              <a:gd name="connsiteY2" fmla="*/ 1154339 h 1511150"/>
              <a:gd name="connsiteX3" fmla="*/ 768776 w 1125587"/>
              <a:gd name="connsiteY3" fmla="*/ 1511150 h 1511150"/>
              <a:gd name="connsiteX4" fmla="*/ 0 w 1125587"/>
              <a:gd name="connsiteY4" fmla="*/ 1511150 h 1511150"/>
              <a:gd name="connsiteX5" fmla="*/ 0 w 1125587"/>
              <a:gd name="connsiteY5" fmla="*/ 0 h 1511150"/>
              <a:gd name="connsiteX6" fmla="*/ 1125587 w 1125587"/>
              <a:gd name="connsiteY6" fmla="*/ 0 h 1511150"/>
              <a:gd name="connsiteX7" fmla="*/ 1125587 w 1125587"/>
              <a:gd name="connsiteY7" fmla="*/ 1154339 h 151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5587" h="1511150" stroke="0" extrusionOk="0">
                <a:moveTo>
                  <a:pt x="0" y="0"/>
                </a:moveTo>
                <a:lnTo>
                  <a:pt x="1125587" y="0"/>
                </a:lnTo>
                <a:lnTo>
                  <a:pt x="1125587" y="1154339"/>
                </a:lnTo>
                <a:lnTo>
                  <a:pt x="768776" y="1511150"/>
                </a:lnTo>
                <a:lnTo>
                  <a:pt x="0" y="1511150"/>
                </a:lnTo>
                <a:lnTo>
                  <a:pt x="0" y="0"/>
                </a:lnTo>
                <a:close/>
              </a:path>
              <a:path w="1125587" h="1511150" fill="darkenLess" stroke="0" extrusionOk="0">
                <a:moveTo>
                  <a:pt x="768776" y="1511150"/>
                </a:moveTo>
                <a:lnTo>
                  <a:pt x="797409" y="1157334"/>
                </a:lnTo>
                <a:lnTo>
                  <a:pt x="1125587" y="1154339"/>
                </a:lnTo>
                <a:lnTo>
                  <a:pt x="768776" y="1511150"/>
                </a:lnTo>
                <a:close/>
              </a:path>
              <a:path w="1125587" h="1511150" fill="none" extrusionOk="0">
                <a:moveTo>
                  <a:pt x="768776" y="1511150"/>
                </a:moveTo>
                <a:lnTo>
                  <a:pt x="805955" y="1174427"/>
                </a:lnTo>
                <a:lnTo>
                  <a:pt x="1125587" y="1154339"/>
                </a:lnTo>
                <a:lnTo>
                  <a:pt x="768776" y="1511150"/>
                </a:lnTo>
                <a:lnTo>
                  <a:pt x="0" y="1511150"/>
                </a:lnTo>
                <a:lnTo>
                  <a:pt x="0" y="0"/>
                </a:lnTo>
                <a:lnTo>
                  <a:pt x="1125587" y="0"/>
                </a:lnTo>
                <a:lnTo>
                  <a:pt x="1125587" y="1154339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7" name="Textfeld 16"/>
          <p:cNvSpPr txBox="1"/>
          <p:nvPr/>
        </p:nvSpPr>
        <p:spPr>
          <a:xfrm>
            <a:off x="5500615" y="4308788"/>
            <a:ext cx="2035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err="1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framework.yaml</a:t>
            </a:r>
            <a:endParaRPr lang="de-DE" sz="2000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852" y="2836162"/>
            <a:ext cx="1764689" cy="380392"/>
          </a:xfrm>
          <a:prstGeom prst="rect">
            <a:avLst/>
          </a:prstGeom>
        </p:spPr>
      </p:pic>
      <p:pic>
        <p:nvPicPr>
          <p:cNvPr id="19" name="Grafik 18" descr="C:\Users\PC0109\AppData\Local\Microsoft\Windows\INetCache\Content.Word\Zahnrad.png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421" y="349176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xtfeld 20"/>
          <p:cNvSpPr txBox="1"/>
          <p:nvPr/>
        </p:nvSpPr>
        <p:spPr>
          <a:xfrm>
            <a:off x="3463172" y="2835305"/>
            <a:ext cx="2089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Testen der Werte</a:t>
            </a:r>
            <a:endParaRPr lang="de-DE" sz="2000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2" name="Pfeil nach unten 21"/>
          <p:cNvSpPr/>
          <p:nvPr/>
        </p:nvSpPr>
        <p:spPr>
          <a:xfrm>
            <a:off x="1541549" y="4374945"/>
            <a:ext cx="216024" cy="412430"/>
          </a:xfrm>
          <a:prstGeom prst="down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sp>
        <p:nvSpPr>
          <p:cNvPr id="23" name="Pfeil nach unten 22"/>
          <p:cNvSpPr/>
          <p:nvPr/>
        </p:nvSpPr>
        <p:spPr>
          <a:xfrm>
            <a:off x="1541549" y="2910938"/>
            <a:ext cx="216024" cy="412430"/>
          </a:xfrm>
          <a:prstGeom prst="down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sp>
        <p:nvSpPr>
          <p:cNvPr id="24" name="Pfeil nach unten 23"/>
          <p:cNvSpPr/>
          <p:nvPr/>
        </p:nvSpPr>
        <p:spPr>
          <a:xfrm>
            <a:off x="1541549" y="1434336"/>
            <a:ext cx="216024" cy="412430"/>
          </a:xfrm>
          <a:prstGeom prst="down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sp>
        <p:nvSpPr>
          <p:cNvPr id="25" name="Pfeil nach rechts 24"/>
          <p:cNvSpPr/>
          <p:nvPr/>
        </p:nvSpPr>
        <p:spPr>
          <a:xfrm>
            <a:off x="2971861" y="3714773"/>
            <a:ext cx="1034653" cy="268765"/>
          </a:xfrm>
          <a:prstGeom prst="right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sp>
        <p:nvSpPr>
          <p:cNvPr id="26" name="Pfeil nach rechts 25"/>
          <p:cNvSpPr/>
          <p:nvPr/>
        </p:nvSpPr>
        <p:spPr>
          <a:xfrm>
            <a:off x="4982327" y="3711982"/>
            <a:ext cx="1034653" cy="268765"/>
          </a:xfrm>
          <a:prstGeom prst="right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sp>
        <p:nvSpPr>
          <p:cNvPr id="27" name="Pfeil nach rechts 26"/>
          <p:cNvSpPr/>
          <p:nvPr/>
        </p:nvSpPr>
        <p:spPr>
          <a:xfrm>
            <a:off x="2971861" y="5145078"/>
            <a:ext cx="1034653" cy="268765"/>
          </a:xfrm>
          <a:prstGeom prst="right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467544" y="728406"/>
            <a:ext cx="2376410" cy="57719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i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Front-End</a:t>
            </a:r>
          </a:p>
        </p:txBody>
      </p:sp>
    </p:spTree>
    <p:extLst>
      <p:ext uri="{BB962C8B-B14F-4D97-AF65-F5344CB8AC3E}">
        <p14:creationId xmlns:p14="http://schemas.microsoft.com/office/powerpoint/2010/main" val="62722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3" grpId="0" animBg="1"/>
      <p:bldP spid="5" grpId="0"/>
      <p:bldP spid="14" grpId="0" animBg="1"/>
      <p:bldP spid="17" grpId="0"/>
      <p:bldP spid="21" grpId="0"/>
      <p:bldP spid="22" grpId="0" animBg="1"/>
      <p:bldP spid="23" grpId="0" animBg="1"/>
      <p:bldP spid="25" grpId="0" animBg="1"/>
      <p:bldP spid="26" grpId="0" animBg="1"/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50216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Shopware Klassendiagram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692696"/>
            <a:ext cx="8550026" cy="403244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de-DE" sz="18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516879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Analyse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Planung</a:t>
                      </a:r>
                      <a:endParaRPr lang="de-DE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Implementierung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Fazit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29" y="713573"/>
            <a:ext cx="7704856" cy="550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23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3725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Shopware Front-End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692696"/>
            <a:ext cx="8550026" cy="374645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Statusanzeige der Verbindung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Statusanzeige des </a:t>
            </a:r>
            <a:r>
              <a:rPr lang="de-DE" sz="2200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Workers</a:t>
            </a:r>
            <a:endParaRPr lang="de-DE" sz="22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Anzeige der Wartenden Nachrichten</a:t>
            </a: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132763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Analyse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Planung</a:t>
                      </a: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Implementierung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1293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3725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Shopware Front-End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692696"/>
            <a:ext cx="8550026" cy="374645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de-DE" sz="22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132763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Analyse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Planung</a:t>
                      </a: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Implementierung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864" y="726149"/>
            <a:ext cx="5559385" cy="529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78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/>
          <p:cNvSpPr/>
          <p:nvPr/>
        </p:nvSpPr>
        <p:spPr>
          <a:xfrm>
            <a:off x="467422" y="3524841"/>
            <a:ext cx="1944216" cy="7124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467422" y="3524839"/>
            <a:ext cx="1944216" cy="22963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98438" y="115888"/>
            <a:ext cx="4309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SAWSConnector Verbindung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692696"/>
            <a:ext cx="8550026" cy="374645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de-DE" sz="22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132763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Analyse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tx1"/>
                          </a:solidFill>
                        </a:rPr>
                        <a:t>Planung</a:t>
                      </a: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Implementierung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Rechteck 17"/>
          <p:cNvSpPr/>
          <p:nvPr/>
        </p:nvSpPr>
        <p:spPr>
          <a:xfrm>
            <a:off x="467422" y="910653"/>
            <a:ext cx="1944216" cy="5784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Reader</a:t>
            </a:r>
            <a:endParaRPr lang="de-DE" sz="1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467422" y="2221363"/>
            <a:ext cx="1944216" cy="5712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Datenmap</a:t>
            </a:r>
            <a:endParaRPr lang="de-DE" sz="1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Pfeil nach unten 33"/>
          <p:cNvSpPr/>
          <p:nvPr/>
        </p:nvSpPr>
        <p:spPr>
          <a:xfrm>
            <a:off x="1331518" y="1688480"/>
            <a:ext cx="216024" cy="412430"/>
          </a:xfrm>
          <a:prstGeom prst="down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sp>
        <p:nvSpPr>
          <p:cNvPr id="35" name="Pfeil nach unten 34"/>
          <p:cNvSpPr/>
          <p:nvPr/>
        </p:nvSpPr>
        <p:spPr>
          <a:xfrm>
            <a:off x="1337643" y="2952508"/>
            <a:ext cx="216024" cy="412430"/>
          </a:xfrm>
          <a:prstGeom prst="down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pic>
        <p:nvPicPr>
          <p:cNvPr id="36" name="Grafik 35" descr="C:\Users\PC0109\AppData\Local\Microsoft\Windows\INetCache\Content.Word\Zahnra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250333"/>
            <a:ext cx="513302" cy="51330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ylinder 1"/>
          <p:cNvSpPr/>
          <p:nvPr/>
        </p:nvSpPr>
        <p:spPr>
          <a:xfrm>
            <a:off x="2555776" y="1052736"/>
            <a:ext cx="513302" cy="288032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647503" y="3680915"/>
            <a:ext cx="15840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Transmitter</a:t>
            </a:r>
          </a:p>
        </p:txBody>
      </p:sp>
      <p:sp>
        <p:nvSpPr>
          <p:cNvPr id="39" name="Rechteck 38"/>
          <p:cNvSpPr/>
          <p:nvPr/>
        </p:nvSpPr>
        <p:spPr>
          <a:xfrm>
            <a:off x="626583" y="4657106"/>
            <a:ext cx="1604974" cy="859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HTTP-</a:t>
            </a:r>
            <a:b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</a:br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Client</a:t>
            </a:r>
            <a:endParaRPr lang="de-DE" sz="1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Rechteck 41"/>
          <p:cNvSpPr/>
          <p:nvPr/>
        </p:nvSpPr>
        <p:spPr>
          <a:xfrm>
            <a:off x="626583" y="4657106"/>
            <a:ext cx="1604974" cy="859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0" cap="rnd">
            <a:solidFill>
              <a:schemeClr val="accent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AMQP-</a:t>
            </a:r>
            <a:b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</a:br>
            <a:r>
              <a:rPr lang="de-DE" sz="2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Client</a:t>
            </a:r>
            <a:endParaRPr lang="de-DE" sz="1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0" name="Grafik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810922"/>
            <a:ext cx="2560560" cy="551948"/>
          </a:xfrm>
          <a:prstGeom prst="rect">
            <a:avLst/>
          </a:prstGeom>
        </p:spPr>
      </p:pic>
      <p:sp>
        <p:nvSpPr>
          <p:cNvPr id="41" name="Pfeil nach rechts 40"/>
          <p:cNvSpPr/>
          <p:nvPr/>
        </p:nvSpPr>
        <p:spPr>
          <a:xfrm>
            <a:off x="2956120" y="4948552"/>
            <a:ext cx="1530355" cy="276687"/>
          </a:xfrm>
          <a:prstGeom prst="right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pic>
        <p:nvPicPr>
          <p:cNvPr id="43" name="Picture 2" descr="https://www.rabbitmq.com/img/rabbitmq_logo_strap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46" y="3100588"/>
            <a:ext cx="2142257" cy="410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Pfeil nach rechts 43"/>
          <p:cNvSpPr/>
          <p:nvPr/>
        </p:nvSpPr>
        <p:spPr>
          <a:xfrm rot="18900000">
            <a:off x="2393464" y="3923182"/>
            <a:ext cx="1224018" cy="315267"/>
          </a:xfrm>
          <a:prstGeom prst="right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  <p:sp>
        <p:nvSpPr>
          <p:cNvPr id="45" name="Pfeil nach rechts 44"/>
          <p:cNvSpPr/>
          <p:nvPr/>
        </p:nvSpPr>
        <p:spPr>
          <a:xfrm rot="2700000">
            <a:off x="5008267" y="3923181"/>
            <a:ext cx="1224018" cy="315267"/>
          </a:xfrm>
          <a:prstGeom prst="right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613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38" grpId="0" animBg="1"/>
      <p:bldP spid="21" grpId="0" animBg="1"/>
      <p:bldP spid="34" grpId="0" animBg="1"/>
      <p:bldP spid="35" grpId="0" animBg="1"/>
      <p:bldP spid="3" grpId="0"/>
      <p:bldP spid="39" grpId="0" animBg="1"/>
      <p:bldP spid="39" grpId="1" animBg="1"/>
      <p:bldP spid="42" grpId="0" animBg="1"/>
      <p:bldP spid="41" grpId="0" animBg="1"/>
      <p:bldP spid="41" grpId="1" animBg="1"/>
      <p:bldP spid="44" grpId="0" animBg="1"/>
      <p:bldP spid="4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3725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Erstellen der Manifestdatei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692696"/>
            <a:ext cx="8550026" cy="374645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Shopware-Plug-Ins sind Symfony Bundles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Symfony benötigt eine </a:t>
            </a:r>
            <a:r>
              <a:rPr lang="de-DE" sz="2200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composer.json</a:t>
            </a: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Manifestdatei</a:t>
            </a: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016585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Analyse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Planung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Implementierung</a:t>
                      </a:r>
                      <a:endParaRPr lang="de-DE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38" y="1700808"/>
            <a:ext cx="8712968" cy="430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21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50216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Generieren der Konfiguration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692696"/>
            <a:ext cx="8550026" cy="374645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Aufbau als PHP-Array (</a:t>
            </a:r>
            <a:r>
              <a:rPr lang="de-DE" sz="2200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hashmap</a:t>
            </a: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YAML-</a:t>
            </a:r>
            <a:r>
              <a:rPr lang="de-DE" sz="2200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Dump</a:t>
            </a: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in Datei ablegen</a:t>
            </a:r>
          </a:p>
          <a:p>
            <a:pPr>
              <a:lnSpc>
                <a:spcPct val="150000"/>
              </a:lnSpc>
            </a:pPr>
            <a:endParaRPr lang="de-DE" sz="22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016585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Analyse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Planung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Implementierung</a:t>
                      </a:r>
                      <a:endParaRPr lang="de-DE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04" y="1649043"/>
            <a:ext cx="6876256" cy="484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77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50216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API Routenbindung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692696"/>
            <a:ext cx="8550026" cy="374645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Routing via PHP-Doc</a:t>
            </a:r>
          </a:p>
          <a:p>
            <a:pPr>
              <a:lnSpc>
                <a:spcPct val="150000"/>
              </a:lnSpc>
            </a:pPr>
            <a:endParaRPr lang="de-DE" sz="2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de-DE" sz="22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de-DE" sz="2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de-DE" sz="22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Registrierung in Shopware</a:t>
            </a:r>
          </a:p>
          <a:p>
            <a:pPr>
              <a:lnSpc>
                <a:spcPct val="150000"/>
              </a:lnSpc>
            </a:pPr>
            <a:endParaRPr lang="de-DE" sz="22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016585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Analyse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Planung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Implementierung</a:t>
                      </a:r>
                      <a:endParaRPr lang="de-DE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9144000" cy="2335816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49080"/>
            <a:ext cx="9144000" cy="211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33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07421"/>
            <a:ext cx="50216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Shopware Frontend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692696"/>
            <a:ext cx="8550026" cy="374645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Vue.js</a:t>
            </a: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016585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Analyse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Planung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Implementierung</a:t>
                      </a:r>
                      <a:endParaRPr lang="de-DE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483"/>
          <a:stretch/>
        </p:blipFill>
        <p:spPr>
          <a:xfrm>
            <a:off x="205508" y="2963723"/>
            <a:ext cx="8604448" cy="2321615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" y="1439798"/>
            <a:ext cx="9144000" cy="153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27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07421"/>
            <a:ext cx="50216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Shopware Frontend Status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692696"/>
            <a:ext cx="8550026" cy="374645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de-DE" sz="22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016585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Analyse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Planung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Implementierung</a:t>
                      </a:r>
                      <a:endParaRPr lang="de-DE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78" y="686881"/>
            <a:ext cx="2651662" cy="3459242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050" y="686881"/>
            <a:ext cx="2711094" cy="4513972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125" y="686881"/>
            <a:ext cx="2755331" cy="363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9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50216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Shopware Oberfläche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692696"/>
            <a:ext cx="8550026" cy="403244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de-DE" sz="18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801371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Analyse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Planung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Implementierung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Fazit</a:t>
                      </a:r>
                      <a:endParaRPr lang="de-DE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85937"/>
            <a:ext cx="7583531" cy="562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28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50216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Shopware Worker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692696"/>
            <a:ext cx="8550026" cy="374645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Start via Symfony Konsole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Abhängigkeit zu einem Prozess-Manager oder </a:t>
            </a:r>
            <a:r>
              <a:rPr lang="de-DE" sz="2200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Init</a:t>
            </a: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-System</a:t>
            </a:r>
          </a:p>
          <a:p>
            <a:pPr>
              <a:lnSpc>
                <a:spcPct val="150000"/>
              </a:lnSpc>
            </a:pPr>
            <a:endParaRPr lang="de-DE" sz="22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016585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Analyse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Planung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Implementierung</a:t>
                      </a:r>
                      <a:endParaRPr lang="de-DE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7560"/>
            <a:ext cx="9144000" cy="272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25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50216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SAWSConnector Verbindung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692696"/>
            <a:ext cx="8550026" cy="374645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Austausch des Clients</a:t>
            </a:r>
          </a:p>
          <a:p>
            <a:pPr>
              <a:lnSpc>
                <a:spcPct val="150000"/>
              </a:lnSpc>
            </a:pPr>
            <a:endParaRPr lang="de-DE" sz="22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/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Analyse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Planung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Implementierung</a:t>
                      </a:r>
                      <a:endParaRPr lang="de-DE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915" y="1196752"/>
            <a:ext cx="5445284" cy="522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37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50216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SAWS QM-Skripte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692696"/>
            <a:ext cx="8550026" cy="374645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de-DE" sz="22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608591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Analyse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Planung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Implementierung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Test</a:t>
                      </a:r>
                      <a:endParaRPr lang="de-DE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424" y="692696"/>
            <a:ext cx="5544616" cy="409760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013176"/>
            <a:ext cx="7865127" cy="100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81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50216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Praxistest mit Realdaten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692696"/>
            <a:ext cx="8550026" cy="374645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de-DE" sz="22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608591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Analyse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Planung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Implementierung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Test</a:t>
                      </a:r>
                      <a:endParaRPr lang="de-DE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Fazit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205063"/>
            <a:ext cx="3113726" cy="410445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029" y="2565922"/>
            <a:ext cx="5063279" cy="118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59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50216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Technisches Fazit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692696"/>
            <a:ext cx="8550026" cy="374645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22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Wiederverwendung der HTTP-API hat sich ausgezahlt</a:t>
            </a:r>
          </a:p>
          <a:p>
            <a:pPr lvl="1">
              <a:lnSpc>
                <a:spcPct val="150000"/>
              </a:lnSpc>
            </a:pPr>
            <a:r>
              <a:rPr lang="de-DE" sz="18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Abwesenheit von kritischen Fehlern</a:t>
            </a:r>
          </a:p>
          <a:p>
            <a:pPr lvl="1">
              <a:lnSpc>
                <a:spcPct val="150000"/>
              </a:lnSpc>
            </a:pPr>
            <a:r>
              <a:rPr lang="de-DE" sz="1800" dirty="0" err="1">
                <a:solidFill>
                  <a:schemeClr val="bg1">
                    <a:lumMod val="65000"/>
                    <a:lumOff val="35000"/>
                  </a:schemeClr>
                </a:solidFill>
              </a:rPr>
              <a:t>Tunnelung</a:t>
            </a:r>
            <a:r>
              <a:rPr lang="de-DE" sz="18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 neuer Features und Fehlerbehebungen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Umleitung über AMQP funktioniert </a:t>
            </a:r>
            <a:r>
              <a:rPr lang="de-DE" sz="220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wie gewollt</a:t>
            </a:r>
            <a:endParaRPr lang="de-DE" sz="22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de-DE" sz="18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Nur interner Betrieb</a:t>
            </a:r>
          </a:p>
          <a:p>
            <a:pPr>
              <a:lnSpc>
                <a:spcPct val="150000"/>
              </a:lnSpc>
            </a:pPr>
            <a:endParaRPr lang="de-DE" sz="22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341745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Analyse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Planung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Implementierung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Test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Fazit</a:t>
                      </a:r>
                      <a:endParaRPr lang="de-DE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789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198438" y="115888"/>
            <a:ext cx="50216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Persönliches Fazit</a:t>
            </a:r>
            <a:endParaRPr lang="de-DE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Inhaltsplatzhalter 5"/>
          <p:cNvSpPr txBox="1">
            <a:spLocks/>
          </p:cNvSpPr>
          <p:nvPr/>
        </p:nvSpPr>
        <p:spPr>
          <a:xfrm>
            <a:off x="467544" y="692696"/>
            <a:ext cx="8550026" cy="403244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Sammeln </a:t>
            </a:r>
            <a:r>
              <a:rPr lang="de-DE" sz="22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von Erfahrung mit vielen verschiedenen Systemen</a:t>
            </a:r>
          </a:p>
          <a:p>
            <a:pPr lvl="1">
              <a:lnSpc>
                <a:spcPct val="150000"/>
              </a:lnSpc>
            </a:pPr>
            <a:r>
              <a:rPr lang="de-DE" sz="18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Shopware / Symfony / </a:t>
            </a:r>
            <a:r>
              <a:rPr lang="de-DE" sz="1800" dirty="0" err="1">
                <a:solidFill>
                  <a:schemeClr val="bg1">
                    <a:lumMod val="65000"/>
                    <a:lumOff val="35000"/>
                  </a:schemeClr>
                </a:solidFill>
              </a:rPr>
              <a:t>Vue</a:t>
            </a:r>
            <a:endParaRPr lang="de-DE" sz="18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de-DE" sz="18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Message-Queue-Server</a:t>
            </a:r>
          </a:p>
          <a:p>
            <a:pPr>
              <a:lnSpc>
                <a:spcPct val="150000"/>
              </a:lnSpc>
            </a:pPr>
            <a:r>
              <a:rPr lang="de-DE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Lernen neuer Programmiertechniken</a:t>
            </a:r>
          </a:p>
          <a:p>
            <a:pPr lvl="1">
              <a:lnSpc>
                <a:spcPct val="150000"/>
              </a:lnSpc>
            </a:pPr>
            <a:r>
              <a:rPr lang="de-DE" sz="1800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Dependency</a:t>
            </a:r>
            <a:r>
              <a:rPr lang="de-DE" sz="18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800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Injection</a:t>
            </a:r>
            <a:endParaRPr lang="de-DE" sz="18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de-DE" sz="1800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Viewmodel</a:t>
            </a:r>
            <a:r>
              <a:rPr lang="de-DE" sz="18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/ 2-way </a:t>
            </a:r>
            <a:r>
              <a:rPr lang="de-DE" sz="1800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binding</a:t>
            </a:r>
            <a:endParaRPr lang="de-DE" sz="18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de-DE" sz="18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Arbeitsverlagerung auf Hintergrundprozesse</a:t>
            </a:r>
            <a:endParaRPr lang="de-DE" sz="18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de-DE" sz="18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Asynchrone Kommunikation</a:t>
            </a:r>
          </a:p>
        </p:txBody>
      </p:sp>
      <p:sp>
        <p:nvSpPr>
          <p:cNvPr id="16" name="Inhaltsplatzhalter 3"/>
          <p:cNvSpPr txBox="1">
            <a:spLocks/>
          </p:cNvSpPr>
          <p:nvPr/>
        </p:nvSpPr>
        <p:spPr>
          <a:xfrm>
            <a:off x="467544" y="1563067"/>
            <a:ext cx="4040188" cy="40981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801371"/>
              </p:ext>
            </p:extLst>
          </p:nvPr>
        </p:nvGraphicFramePr>
        <p:xfrm>
          <a:off x="35496" y="6470429"/>
          <a:ext cx="7848872" cy="34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584176"/>
                <a:gridCol w="936104"/>
                <a:gridCol w="864096"/>
                <a:gridCol w="1656184"/>
                <a:gridCol w="576064"/>
                <a:gridCol w="576064"/>
              </a:tblGrid>
              <a:tr h="342947"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Problemstellung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Ziel des Projekts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Analyse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Planung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Implementierung</a:t>
                      </a:r>
                      <a:endParaRPr lang="de-DE" sz="1600" b="0" kern="120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smtClean="0">
                          <a:solidFill>
                            <a:schemeClr val="bg1">
                              <a:lumMod val="65000"/>
                              <a:lumOff val="35000"/>
                            </a:schemeClr>
                          </a:solidFill>
                        </a:rPr>
                        <a:t>Test</a:t>
                      </a:r>
                      <a:endParaRPr lang="de-DE" sz="1600" b="0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Fazit</a:t>
                      </a:r>
                      <a:endParaRPr lang="de-DE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519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4"/>
          <p:cNvSpPr>
            <a:spLocks noChangeArrowheads="1"/>
          </p:cNvSpPr>
          <p:nvPr/>
        </p:nvSpPr>
        <p:spPr bwMode="auto">
          <a:xfrm>
            <a:off x="4047379" y="373115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2400" dirty="0">
              <a:latin typeface="Times New Roman" pitchFamily="18" charset="0"/>
            </a:endParaRPr>
          </a:p>
        </p:txBody>
      </p:sp>
      <p:sp>
        <p:nvSpPr>
          <p:cNvPr id="2054" name="Rectangle 26"/>
          <p:cNvSpPr>
            <a:spLocks noChangeArrowheads="1"/>
          </p:cNvSpPr>
          <p:nvPr/>
        </p:nvSpPr>
        <p:spPr bwMode="auto">
          <a:xfrm>
            <a:off x="4095004" y="375020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2400" dirty="0">
              <a:latin typeface="Times New Roman" pitchFamily="18" charset="0"/>
            </a:endParaRPr>
          </a:p>
        </p:txBody>
      </p:sp>
      <p:sp>
        <p:nvSpPr>
          <p:cNvPr id="2056" name="Rectangle 28"/>
          <p:cNvSpPr>
            <a:spLocks noChangeArrowheads="1"/>
          </p:cNvSpPr>
          <p:nvPr/>
        </p:nvSpPr>
        <p:spPr bwMode="auto">
          <a:xfrm>
            <a:off x="4623642" y="381211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2400" dirty="0">
              <a:latin typeface="Times New Roman" pitchFamily="18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1418468" y="5733256"/>
            <a:ext cx="761802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de-DE" altLang="de-DE" sz="900" dirty="0" smtClean="0">
              <a:solidFill>
                <a:srgbClr val="39393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  <a:p>
            <a:pPr>
              <a:spcBef>
                <a:spcPct val="50000"/>
              </a:spcBef>
              <a:defRPr/>
            </a:pPr>
            <a:r>
              <a:rPr lang="de-DE" altLang="de-DE" sz="1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IHK-Abschlussprojekt von Luca </a:t>
            </a:r>
            <a:r>
              <a:rPr lang="de-DE" altLang="de-DE" sz="1800" dirty="0" err="1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Wlcek</a:t>
            </a:r>
            <a:endParaRPr lang="de-DE" altLang="de-DE" sz="1800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804248" y="116632"/>
            <a:ext cx="2232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Datum: 27.07.2022</a:t>
            </a:r>
          </a:p>
          <a:p>
            <a:pPr algn="r"/>
            <a:r>
              <a:rPr lang="de-DE" sz="1600" dirty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Prüflingsnummer: 21501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79512" y="4899357"/>
            <a:ext cx="8784976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de-DE" sz="3200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Danke für Ihre Aufmerksamkeit!</a:t>
            </a:r>
            <a:endParaRPr lang="de-DE" sz="3200" b="1" dirty="0">
              <a:solidFill>
                <a:schemeClr val="bg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228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WS_Powerpoint_Vorlage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SAWS_Powerpoint_Vorlage</Template>
  <TotalTime>0</TotalTime>
  <Words>720</Words>
  <Application>Microsoft Office PowerPoint</Application>
  <PresentationFormat>Bildschirmpräsentation (4:3)</PresentationFormat>
  <Paragraphs>376</Paragraphs>
  <Slides>31</Slides>
  <Notes>29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31</vt:i4>
      </vt:variant>
    </vt:vector>
  </HeadingPairs>
  <TitlesOfParts>
    <vt:vector size="37" baseType="lpstr">
      <vt:lpstr>Arial</vt:lpstr>
      <vt:lpstr>Calibri</vt:lpstr>
      <vt:lpstr>Tahoma</vt:lpstr>
      <vt:lpstr>Times New Roman</vt:lpstr>
      <vt:lpstr>Wingdings</vt:lpstr>
      <vt:lpstr>SAWS_Powerpoint_Vorlage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paul</dc:creator>
  <cp:lastModifiedBy>PC0109</cp:lastModifiedBy>
  <cp:revision>242</cp:revision>
  <cp:lastPrinted>2014-11-25T10:30:58Z</cp:lastPrinted>
  <dcterms:created xsi:type="dcterms:W3CDTF">2020-01-07T09:21:16Z</dcterms:created>
  <dcterms:modified xsi:type="dcterms:W3CDTF">2022-07-26T08:23:33Z</dcterms:modified>
</cp:coreProperties>
</file>